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8"/>
  </p:notesMasterIdLst>
  <p:sldIdLst>
    <p:sldId id="329" r:id="rId2"/>
    <p:sldId id="259" r:id="rId3"/>
    <p:sldId id="296" r:id="rId4"/>
    <p:sldId id="299" r:id="rId5"/>
    <p:sldId id="331" r:id="rId6"/>
    <p:sldId id="264" r:id="rId7"/>
    <p:sldId id="303" r:id="rId8"/>
    <p:sldId id="261" r:id="rId9"/>
    <p:sldId id="306" r:id="rId10"/>
    <p:sldId id="305" r:id="rId11"/>
    <p:sldId id="302" r:id="rId12"/>
    <p:sldId id="330" r:id="rId13"/>
    <p:sldId id="325" r:id="rId14"/>
    <p:sldId id="334" r:id="rId15"/>
    <p:sldId id="317" r:id="rId16"/>
    <p:sldId id="316" r:id="rId17"/>
    <p:sldId id="318" r:id="rId18"/>
    <p:sldId id="319" r:id="rId19"/>
    <p:sldId id="335" r:id="rId20"/>
    <p:sldId id="333" r:id="rId21"/>
    <p:sldId id="338" r:id="rId22"/>
    <p:sldId id="336" r:id="rId23"/>
    <p:sldId id="337" r:id="rId24"/>
    <p:sldId id="328" r:id="rId25"/>
    <p:sldId id="332" r:id="rId26"/>
    <p:sldId id="307" r:id="rId27"/>
    <p:sldId id="310" r:id="rId28"/>
    <p:sldId id="311" r:id="rId29"/>
    <p:sldId id="312" r:id="rId30"/>
    <p:sldId id="313" r:id="rId31"/>
    <p:sldId id="314" r:id="rId32"/>
    <p:sldId id="285" r:id="rId33"/>
    <p:sldId id="273" r:id="rId34"/>
    <p:sldId id="279" r:id="rId35"/>
    <p:sldId id="326" r:id="rId36"/>
    <p:sldId id="327" r:id="rId37"/>
    <p:sldId id="280" r:id="rId38"/>
    <p:sldId id="268" r:id="rId39"/>
    <p:sldId id="288" r:id="rId40"/>
    <p:sldId id="271" r:id="rId41"/>
    <p:sldId id="287" r:id="rId42"/>
    <p:sldId id="274" r:id="rId43"/>
    <p:sldId id="286" r:id="rId44"/>
    <p:sldId id="267" r:id="rId45"/>
    <p:sldId id="269" r:id="rId46"/>
    <p:sldId id="277" r:id="rId47"/>
    <p:sldId id="266" r:id="rId48"/>
    <p:sldId id="292" r:id="rId49"/>
    <p:sldId id="297" r:id="rId50"/>
    <p:sldId id="293" r:id="rId51"/>
    <p:sldId id="281" r:id="rId52"/>
    <p:sldId id="282" r:id="rId53"/>
    <p:sldId id="283" r:id="rId54"/>
    <p:sldId id="276" r:id="rId55"/>
    <p:sldId id="278" r:id="rId56"/>
    <p:sldId id="284" r:id="rId57"/>
    <p:sldId id="298" r:id="rId58"/>
    <p:sldId id="260" r:id="rId59"/>
    <p:sldId id="270" r:id="rId60"/>
    <p:sldId id="262" r:id="rId61"/>
    <p:sldId id="265" r:id="rId62"/>
    <p:sldId id="263" r:id="rId63"/>
    <p:sldId id="289" r:id="rId64"/>
    <p:sldId id="290" r:id="rId65"/>
    <p:sldId id="291" r:id="rId66"/>
    <p:sldId id="295"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329"/>
          </p14:sldIdLst>
        </p14:section>
        <p14:section name="本文" id="{FACCB9E6-93CC-4974-8C68-D507726A6E5D}">
          <p14:sldIdLst>
            <p14:sldId id="259"/>
            <p14:sldId id="296"/>
            <p14:sldId id="299"/>
            <p14:sldId id="331"/>
            <p14:sldId id="264"/>
            <p14:sldId id="303"/>
            <p14:sldId id="261"/>
            <p14:sldId id="306"/>
            <p14:sldId id="305"/>
            <p14:sldId id="302"/>
            <p14:sldId id="330"/>
            <p14:sldId id="325"/>
            <p14:sldId id="334"/>
            <p14:sldId id="317"/>
            <p14:sldId id="316"/>
            <p14:sldId id="318"/>
            <p14:sldId id="319"/>
            <p14:sldId id="335"/>
            <p14:sldId id="333"/>
            <p14:sldId id="338"/>
            <p14:sldId id="336"/>
            <p14:sldId id="337"/>
            <p14:sldId id="328"/>
            <p14:sldId id="332"/>
            <p14:sldId id="307"/>
            <p14:sldId id="310"/>
            <p14:sldId id="311"/>
            <p14:sldId id="312"/>
            <p14:sldId id="313"/>
            <p14:sldId id="314"/>
            <p14:sldId id="285"/>
            <p14:sldId id="273"/>
            <p14:sldId id="279"/>
            <p14:sldId id="326"/>
            <p14:sldId id="327"/>
            <p14:sldId id="280"/>
            <p14:sldId id="268"/>
            <p14:sldId id="288"/>
            <p14:sldId id="271"/>
            <p14:sldId id="287"/>
            <p14:sldId id="274"/>
            <p14:sldId id="286"/>
            <p14:sldId id="267"/>
            <p14:sldId id="269"/>
            <p14:sldId id="277"/>
            <p14:sldId id="266"/>
            <p14:sldId id="292"/>
            <p14:sldId id="297"/>
            <p14:sldId id="293"/>
            <p14:sldId id="281"/>
            <p14:sldId id="282"/>
            <p14:sldId id="283"/>
            <p14:sldId id="276"/>
            <p14:sldId id="278"/>
            <p14:sldId id="284"/>
            <p14:sldId id="298"/>
            <p14:sldId id="260"/>
            <p14:sldId id="270"/>
            <p14:sldId id="262"/>
            <p14:sldId id="265"/>
            <p14:sldId id="263"/>
            <p14:sldId id="289"/>
            <p14:sldId id="290"/>
            <p14:sldId id="291"/>
            <p14:sldId id="2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6600"/>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4660"/>
  </p:normalViewPr>
  <p:slideViewPr>
    <p:cSldViewPr snapToGrid="0">
      <p:cViewPr>
        <p:scale>
          <a:sx n="75" d="100"/>
          <a:sy n="75" d="100"/>
        </p:scale>
        <p:origin x="1269"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2021/11/15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7</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10</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25</a:t>
            </a:fld>
            <a:endParaRPr kumimoji="1" lang="ja-JP" altLang="en-US"/>
          </a:p>
        </p:txBody>
      </p:sp>
    </p:spTree>
    <p:extLst>
      <p:ext uri="{BB962C8B-B14F-4D97-AF65-F5344CB8AC3E}">
        <p14:creationId xmlns:p14="http://schemas.microsoft.com/office/powerpoint/2010/main" val="10661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26</a:t>
            </a:fld>
            <a:endParaRPr kumimoji="1" lang="ja-JP" altLang="en-US"/>
          </a:p>
        </p:txBody>
      </p:sp>
    </p:spTree>
    <p:extLst>
      <p:ext uri="{BB962C8B-B14F-4D97-AF65-F5344CB8AC3E}">
        <p14:creationId xmlns:p14="http://schemas.microsoft.com/office/powerpoint/2010/main" val="150216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cxnSp>
        <p:nvCxnSpPr>
          <p:cNvPr id="8" name="直線コネクタ 7">
            <a:extLst>
              <a:ext uri="{FF2B5EF4-FFF2-40B4-BE49-F238E27FC236}">
                <a16:creationId xmlns:a16="http://schemas.microsoft.com/office/drawing/2014/main" id="{0A73BCFE-AE54-4D58-937A-2B24786FB4C4}"/>
              </a:ext>
            </a:extLst>
          </p:cNvPr>
          <p:cNvCxnSpPr>
            <a:cxnSpLocks/>
          </p:cNvCxnSpPr>
          <p:nvPr userDrawn="1"/>
        </p:nvCxnSpPr>
        <p:spPr>
          <a:xfrm>
            <a:off x="0" y="3522622"/>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479415"/>
            <a:ext cx="7772400" cy="1707923"/>
          </a:xfrm>
        </p:spPr>
        <p:txBody>
          <a:bodyPr anchor="b">
            <a:normAutofit/>
          </a:bodyPr>
          <a:lstStyle>
            <a:lvl1pPr algn="ctr">
              <a:defRPr sz="4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59091"/>
            <a:ext cx="6858000" cy="118441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2021/11/15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2021/11/15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2021/11/15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791" y="805776"/>
            <a:ext cx="8626415" cy="5371187"/>
          </a:xfrm>
        </p:spPr>
        <p:txBody>
          <a:bodyPr/>
          <a:lstStyle>
            <a:lvl1pPr marL="228600" indent="-228600">
              <a:buClr>
                <a:schemeClr val="accent1"/>
              </a:buClr>
              <a:buFont typeface="Wingdings" panose="05000000000000000000" pitchFamily="2" charset="2"/>
              <a:buChar char="Ø"/>
              <a:defRPr/>
            </a:lvl1pPr>
            <a:lvl2pPr marL="685800" indent="-228600">
              <a:buClr>
                <a:schemeClr val="accent1"/>
              </a:buClr>
              <a:buFont typeface="Wingdings" panose="05000000000000000000" pitchFamily="2" charset="2"/>
              <a:buChar char="ü"/>
              <a:defRPr sz="2000"/>
            </a:lvl2pPr>
            <a:lvl3pPr marL="1143000" indent="-228600">
              <a:buClr>
                <a:schemeClr val="accent1"/>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2021/11/15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8" name="直線コネクタ 7">
            <a:extLst>
              <a:ext uri="{FF2B5EF4-FFF2-40B4-BE49-F238E27FC236}">
                <a16:creationId xmlns:a16="http://schemas.microsoft.com/office/drawing/2014/main" id="{961EEEA9-A18A-4067-8E72-2C90B7B15572}"/>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2021/11/15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2021/11/15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2021/11/15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2021/11/15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2021/11/15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2021/11/15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2021/11/15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2021/11/15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47.jpg"/><Relationship Id="rId7"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9.jpg"/><Relationship Id="rId11" Type="http://schemas.openxmlformats.org/officeDocument/2006/relationships/image" Target="../media/image52.jpg"/><Relationship Id="rId5" Type="http://schemas.openxmlformats.org/officeDocument/2006/relationships/image" Target="../media/image39.jpg"/><Relationship Id="rId10" Type="http://schemas.openxmlformats.org/officeDocument/2006/relationships/image" Target="../media/image51.jpg"/><Relationship Id="rId4" Type="http://schemas.openxmlformats.org/officeDocument/2006/relationships/image" Target="../media/image48.jpg"/><Relationship Id="rId9" Type="http://schemas.openxmlformats.org/officeDocument/2006/relationships/image" Target="../media/image50.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6.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50.jpg"/><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9.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jp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b="1" dirty="0"/>
              <a:t>移動する送信光源を追尾する</a:t>
            </a:r>
            <a:br>
              <a:rPr lang="en-US" altLang="ja-JP" b="1" dirty="0"/>
            </a:br>
            <a:r>
              <a:rPr lang="ja-JP" altLang="en-US" b="1" dirty="0"/>
              <a:t>アルゴリズムの構築と実験</a:t>
            </a:r>
            <a:endParaRPr lang="ja-JP" altLang="en-US"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normAutofit/>
          </a:bodyPr>
          <a:lstStyle/>
          <a:p>
            <a:r>
              <a:rPr lang="en-US" altLang="ja-JP" dirty="0"/>
              <a:t>2021/11/16</a:t>
            </a:r>
            <a:r>
              <a:rPr lang="ja-JP" altLang="en-US" dirty="0"/>
              <a:t>　</a:t>
            </a:r>
            <a:r>
              <a:rPr lang="ja-JP" altLang="en-US" b="0" i="0" dirty="0">
                <a:effectLst/>
                <a:latin typeface="Segoe UI" panose="020B0502040204020203" pitchFamily="34" charset="0"/>
              </a:rPr>
              <a:t>超学際ゼミ</a:t>
            </a:r>
            <a:endParaRPr lang="en-US" altLang="ja-JP" dirty="0"/>
          </a:p>
          <a:p>
            <a:r>
              <a:rPr lang="ja-JP" altLang="en-US" dirty="0"/>
              <a:t>山里研究室　</a:t>
            </a:r>
            <a:r>
              <a:rPr lang="en-US" altLang="ja-JP" dirty="0"/>
              <a:t>M1</a:t>
            </a:r>
            <a:r>
              <a:rPr lang="ja-JP" altLang="en-US" dirty="0"/>
              <a:t> 中村建翔</a:t>
            </a:r>
          </a:p>
        </p:txBody>
      </p:sp>
    </p:spTree>
    <p:extLst>
      <p:ext uri="{BB962C8B-B14F-4D97-AF65-F5344CB8AC3E}">
        <p14:creationId xmlns:p14="http://schemas.microsoft.com/office/powerpoint/2010/main" val="212569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先行研究と本研究との差異</a:t>
            </a:r>
            <a:endParaRPr lang="en-US" altLang="ja-JP" sz="3600"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本研究の特徴では，受信機が送信機を横切る</a:t>
            </a:r>
            <a:endParaRPr kumimoji="1" lang="en-US" altLang="ja-JP" dirty="0"/>
          </a:p>
          <a:p>
            <a:pPr lvl="1"/>
            <a:r>
              <a:rPr lang="ja-JP" altLang="en-US" dirty="0"/>
              <a:t>撮影画像内の送信機・背景が移動するため，　　　　　　　　　　 送信機・背景ともに大きな時間勾配を持つと考えられる</a:t>
            </a:r>
            <a:endParaRPr kumimoji="1" lang="en-US" altLang="ja-JP" dirty="0"/>
          </a:p>
          <a:p>
            <a:pPr marL="457200" lvl="1" indent="0">
              <a:buNone/>
            </a:pPr>
            <a:r>
              <a:rPr kumimoji="1" lang="ja-JP" altLang="en-US" dirty="0"/>
              <a:t>⇒先行研究をそのまま適用することができない</a:t>
            </a:r>
            <a:endParaRPr lang="en-US" altLang="ja-JP" dirty="0"/>
          </a:p>
          <a:p>
            <a:pPr marL="0" indent="0">
              <a:buNone/>
            </a:pPr>
            <a:endParaRPr kumimoji="1" lang="en-US" altLang="ja-JP" dirty="0"/>
          </a:p>
          <a:p>
            <a:r>
              <a:rPr lang="ja-JP" altLang="en-US" dirty="0"/>
              <a:t>送信機の移動を補正することにより、　　　　　　　　　移動が原因となる時間勾配を無くす</a:t>
            </a:r>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pic>
        <p:nvPicPr>
          <p:cNvPr id="6" name="図 5">
            <a:extLst>
              <a:ext uri="{FF2B5EF4-FFF2-40B4-BE49-F238E27FC236}">
                <a16:creationId xmlns:a16="http://schemas.microsoft.com/office/drawing/2014/main" id="{BB49BD6E-A0D8-4BCB-8883-3F86DFEC3DF9}"/>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5400000" flipH="1">
            <a:off x="1128390" y="4575447"/>
            <a:ext cx="2838454" cy="1129507"/>
          </a:xfrm>
          <a:prstGeom prst="rect">
            <a:avLst/>
          </a:prstGeom>
        </p:spPr>
      </p:pic>
      <p:pic>
        <p:nvPicPr>
          <p:cNvPr id="7" name="図 6">
            <a:extLst>
              <a:ext uri="{FF2B5EF4-FFF2-40B4-BE49-F238E27FC236}">
                <a16:creationId xmlns:a16="http://schemas.microsoft.com/office/drawing/2014/main" id="{6C325E15-2190-4A64-A16F-1B2A23D0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cxnSp>
        <p:nvCxnSpPr>
          <p:cNvPr id="22" name="直線矢印コネクタ 21">
            <a:extLst>
              <a:ext uri="{FF2B5EF4-FFF2-40B4-BE49-F238E27FC236}">
                <a16:creationId xmlns:a16="http://schemas.microsoft.com/office/drawing/2014/main" id="{59E5CDEC-6FF9-42A5-BE8C-BCA07E7C2EC1}"/>
              </a:ext>
            </a:extLst>
          </p:cNvPr>
          <p:cNvCxnSpPr>
            <a:cxnSpLocks/>
          </p:cNvCxnSpPr>
          <p:nvPr/>
        </p:nvCxnSpPr>
        <p:spPr>
          <a:xfrm rot="16200000" flipH="1">
            <a:off x="2559267" y="5177601"/>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23" name="図 22">
            <a:extLst>
              <a:ext uri="{FF2B5EF4-FFF2-40B4-BE49-F238E27FC236}">
                <a16:creationId xmlns:a16="http://schemas.microsoft.com/office/drawing/2014/main" id="{2DC6E948-45DF-4546-985A-9B099923D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0" y="5310441"/>
            <a:ext cx="986326" cy="956825"/>
          </a:xfrm>
          <a:prstGeom prst="rect">
            <a:avLst/>
          </a:prstGeom>
        </p:spPr>
      </p:pic>
      <p:grpSp>
        <p:nvGrpSpPr>
          <p:cNvPr id="42" name="グループ化 41">
            <a:extLst>
              <a:ext uri="{FF2B5EF4-FFF2-40B4-BE49-F238E27FC236}">
                <a16:creationId xmlns:a16="http://schemas.microsoft.com/office/drawing/2014/main" id="{6097A0AE-CC20-4BD6-963B-A57DCA704C14}"/>
              </a:ext>
            </a:extLst>
          </p:cNvPr>
          <p:cNvGrpSpPr/>
          <p:nvPr/>
        </p:nvGrpSpPr>
        <p:grpSpPr>
          <a:xfrm flipH="1">
            <a:off x="1116643" y="4402366"/>
            <a:ext cx="1472002" cy="1452893"/>
            <a:chOff x="564193" y="4402366"/>
            <a:chExt cx="1472002" cy="1452893"/>
          </a:xfrm>
        </p:grpSpPr>
        <p:pic>
          <p:nvPicPr>
            <p:cNvPr id="8" name="図 7">
              <a:extLst>
                <a:ext uri="{FF2B5EF4-FFF2-40B4-BE49-F238E27FC236}">
                  <a16:creationId xmlns:a16="http://schemas.microsoft.com/office/drawing/2014/main" id="{8BA13FE6-2C03-4019-A78D-770CA5892E62}"/>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rot="5400000">
              <a:off x="1635580" y="4932988"/>
              <a:ext cx="398885" cy="402345"/>
            </a:xfrm>
            <a:prstGeom prst="rect">
              <a:avLst/>
            </a:prstGeom>
          </p:spPr>
        </p:pic>
        <p:sp>
          <p:nvSpPr>
            <p:cNvPr id="10" name="フリーフォーム: 図形 9">
              <a:extLst>
                <a:ext uri="{FF2B5EF4-FFF2-40B4-BE49-F238E27FC236}">
                  <a16:creationId xmlns:a16="http://schemas.microsoft.com/office/drawing/2014/main" id="{8E861EBC-1008-46AA-986C-EBFBB83E8CD3}"/>
                </a:ext>
              </a:extLst>
            </p:cNvPr>
            <p:cNvSpPr/>
            <p:nvPr/>
          </p:nvSpPr>
          <p:spPr>
            <a:xfrm rot="16200000">
              <a:off x="63344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11" name="直線矢印コネクタ 10">
              <a:extLst>
                <a:ext uri="{FF2B5EF4-FFF2-40B4-BE49-F238E27FC236}">
                  <a16:creationId xmlns:a16="http://schemas.microsoft.com/office/drawing/2014/main" id="{53AD9745-2D86-4AA6-A051-314C126AF2C7}"/>
                </a:ext>
              </a:extLst>
            </p:cNvPr>
            <p:cNvCxnSpPr>
              <a:cxnSpLocks/>
              <a:stCxn id="8" idx="2"/>
              <a:endCxn id="10" idx="1"/>
            </p:cNvCxnSpPr>
            <p:nvPr/>
          </p:nvCxnSpPr>
          <p:spPr>
            <a:xfrm rot="10800000">
              <a:off x="922458" y="4622123"/>
              <a:ext cx="711393" cy="512036"/>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24" name="フリーフォーム: 図形 23">
              <a:extLst>
                <a:ext uri="{FF2B5EF4-FFF2-40B4-BE49-F238E27FC236}">
                  <a16:creationId xmlns:a16="http://schemas.microsoft.com/office/drawing/2014/main" id="{BA4CD614-CAFF-4DDA-A329-F7FDB68F46AA}"/>
                </a:ext>
              </a:extLst>
            </p:cNvPr>
            <p:cNvSpPr/>
            <p:nvPr/>
          </p:nvSpPr>
          <p:spPr>
            <a:xfrm rot="16200000">
              <a:off x="633440" y="5566252"/>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64CAEB-05E8-4C7D-BBE9-59007320147E}"/>
                </a:ext>
              </a:extLst>
            </p:cNvPr>
            <p:cNvCxnSpPr>
              <a:cxnSpLocks/>
              <a:stCxn id="8" idx="2"/>
              <a:endCxn id="24" idx="0"/>
            </p:cNvCxnSpPr>
            <p:nvPr/>
          </p:nvCxnSpPr>
          <p:spPr>
            <a:xfrm rot="10800000" flipV="1">
              <a:off x="922447" y="5134162"/>
              <a:ext cx="711406" cy="5013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pic>
        <p:nvPicPr>
          <p:cNvPr id="32" name="図 31">
            <a:extLst>
              <a:ext uri="{FF2B5EF4-FFF2-40B4-BE49-F238E27FC236}">
                <a16:creationId xmlns:a16="http://schemas.microsoft.com/office/drawing/2014/main" id="{CC8E73B3-624F-4040-B8FB-9CB3B27ED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1048" y="5357834"/>
            <a:ext cx="1080000" cy="1080000"/>
          </a:xfrm>
          <a:prstGeom prst="rect">
            <a:avLst/>
          </a:prstGeom>
          <a:ln w="19050">
            <a:solidFill>
              <a:schemeClr val="tx1"/>
            </a:solidFill>
          </a:ln>
        </p:spPr>
      </p:pic>
      <p:pic>
        <p:nvPicPr>
          <p:cNvPr id="34" name="図 33">
            <a:extLst>
              <a:ext uri="{FF2B5EF4-FFF2-40B4-BE49-F238E27FC236}">
                <a16:creationId xmlns:a16="http://schemas.microsoft.com/office/drawing/2014/main" id="{66E270A9-6709-4631-92F8-0A1136549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96745" y="3720972"/>
            <a:ext cx="1080000" cy="1080000"/>
          </a:xfrm>
          <a:prstGeom prst="rect">
            <a:avLst/>
          </a:prstGeom>
          <a:ln w="19050">
            <a:solidFill>
              <a:schemeClr val="tx1"/>
            </a:solidFill>
          </a:ln>
        </p:spPr>
      </p:pic>
      <p:cxnSp>
        <p:nvCxnSpPr>
          <p:cNvPr id="41" name="直線矢印コネクタ 40">
            <a:extLst>
              <a:ext uri="{FF2B5EF4-FFF2-40B4-BE49-F238E27FC236}">
                <a16:creationId xmlns:a16="http://schemas.microsoft.com/office/drawing/2014/main" id="{A67EF28F-BB51-46C1-B168-59328FB43958}"/>
              </a:ext>
            </a:extLst>
          </p:cNvPr>
          <p:cNvCxnSpPr>
            <a:cxnSpLocks/>
          </p:cNvCxnSpPr>
          <p:nvPr/>
        </p:nvCxnSpPr>
        <p:spPr>
          <a:xfrm rot="16200000" flipH="1">
            <a:off x="4982224"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60" name="グループ化 59">
            <a:extLst>
              <a:ext uri="{FF2B5EF4-FFF2-40B4-BE49-F238E27FC236}">
                <a16:creationId xmlns:a16="http://schemas.microsoft.com/office/drawing/2014/main" id="{6CBEC67C-73A3-48EA-83FA-9FFC33E8913B}"/>
              </a:ext>
            </a:extLst>
          </p:cNvPr>
          <p:cNvGrpSpPr/>
          <p:nvPr/>
        </p:nvGrpSpPr>
        <p:grpSpPr>
          <a:xfrm flipH="1">
            <a:off x="6719293" y="3720972"/>
            <a:ext cx="1405532" cy="2720544"/>
            <a:chOff x="6747867" y="3720972"/>
            <a:chExt cx="1405532" cy="2720544"/>
          </a:xfrm>
        </p:grpSpPr>
        <p:pic>
          <p:nvPicPr>
            <p:cNvPr id="45" name="図 44">
              <a:extLst>
                <a:ext uri="{FF2B5EF4-FFF2-40B4-BE49-F238E27FC236}">
                  <a16:creationId xmlns:a16="http://schemas.microsoft.com/office/drawing/2014/main" id="{B49C8334-6A65-4DAB-8222-F8A408E82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46" name="図 45">
              <a:extLst>
                <a:ext uri="{FF2B5EF4-FFF2-40B4-BE49-F238E27FC236}">
                  <a16:creationId xmlns:a16="http://schemas.microsoft.com/office/drawing/2014/main" id="{BA8D9120-DA92-4366-8C5C-3FBBEE2C67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47" name="直線矢印コネクタ 46">
              <a:extLst>
                <a:ext uri="{FF2B5EF4-FFF2-40B4-BE49-F238E27FC236}">
                  <a16:creationId xmlns:a16="http://schemas.microsoft.com/office/drawing/2014/main" id="{90A8B41A-6396-4CF0-97FE-80D7222D260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0" name="直線矢印コネクタ 49">
              <a:extLst>
                <a:ext uri="{FF2B5EF4-FFF2-40B4-BE49-F238E27FC236}">
                  <a16:creationId xmlns:a16="http://schemas.microsoft.com/office/drawing/2014/main" id="{9B5DE3A0-2893-437C-BD40-EBAB7F90F093}"/>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3" name="直線矢印コネクタ 52">
              <a:extLst>
                <a:ext uri="{FF2B5EF4-FFF2-40B4-BE49-F238E27FC236}">
                  <a16:creationId xmlns:a16="http://schemas.microsoft.com/office/drawing/2014/main" id="{2569958C-E62F-4FC2-91D8-59EEF2FBDA00}"/>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4" name="直線矢印コネクタ 53">
              <a:extLst>
                <a:ext uri="{FF2B5EF4-FFF2-40B4-BE49-F238E27FC236}">
                  <a16:creationId xmlns:a16="http://schemas.microsoft.com/office/drawing/2014/main" id="{C6C46ADF-78F9-4785-BEF7-0F626DC9B11F}"/>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6" name="直線矢印コネクタ 55">
              <a:extLst>
                <a:ext uri="{FF2B5EF4-FFF2-40B4-BE49-F238E27FC236}">
                  <a16:creationId xmlns:a16="http://schemas.microsoft.com/office/drawing/2014/main" id="{5A646463-9117-4029-AB83-9659AD7F2F6B}"/>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7" name="直線矢印コネクタ 56">
              <a:extLst>
                <a:ext uri="{FF2B5EF4-FFF2-40B4-BE49-F238E27FC236}">
                  <a16:creationId xmlns:a16="http://schemas.microsoft.com/office/drawing/2014/main" id="{0323D0E2-47C5-4790-A0B8-3C5FC0899B34}"/>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59" name="吹き出し: 線 58">
            <a:extLst>
              <a:ext uri="{FF2B5EF4-FFF2-40B4-BE49-F238E27FC236}">
                <a16:creationId xmlns:a16="http://schemas.microsoft.com/office/drawing/2014/main" id="{E657EAC2-A787-4DD3-B1DD-7AAA35854490}"/>
              </a:ext>
            </a:extLst>
          </p:cNvPr>
          <p:cNvSpPr/>
          <p:nvPr/>
        </p:nvSpPr>
        <p:spPr>
          <a:xfrm>
            <a:off x="6564192" y="3096416"/>
            <a:ext cx="1805943" cy="394953"/>
          </a:xfrm>
          <a:prstGeom prst="borderCallout1">
            <a:avLst>
              <a:gd name="adj1" fmla="val 101729"/>
              <a:gd name="adj2" fmla="val 20148"/>
              <a:gd name="adj3" fmla="val 183641"/>
              <a:gd name="adj4" fmla="val 1757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位置を補正</a:t>
            </a:r>
          </a:p>
        </p:txBody>
      </p:sp>
    </p:spTree>
    <p:extLst>
      <p:ext uri="{BB962C8B-B14F-4D97-AF65-F5344CB8AC3E}">
        <p14:creationId xmlns:p14="http://schemas.microsoft.com/office/powerpoint/2010/main" val="990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extLst>
              <p:ext uri="{D42A27DB-BD31-4B8C-83A1-F6EECF244321}">
                <p14:modId xmlns:p14="http://schemas.microsoft.com/office/powerpoint/2010/main" val="2154728892"/>
              </p:ext>
            </p:extLst>
          </p:nvPr>
        </p:nvGraphicFramePr>
        <p:xfrm>
          <a:off x="1114533" y="4505614"/>
          <a:ext cx="2724244" cy="2159010"/>
        </p:xfrm>
        <a:graphic>
          <a:graphicData uri="http://schemas.openxmlformats.org/drawingml/2006/table">
            <a:tbl>
              <a:tblPr firstRow="1" bandRow="1">
                <a:tableStyleId>{22838BEF-8BB2-4498-84A7-C5851F593DF1}</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t>500Hz</a:t>
                      </a:r>
                      <a:endParaRPr kumimoji="1" lang="ja-JP" altLang="en-US" sz="1400" b="1" dirty="0"/>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t>1000fps</a:t>
                      </a:r>
                      <a:endParaRPr kumimoji="1" lang="ja-JP" altLang="en-US" sz="1400" b="1" dirty="0"/>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t>512×512</a:t>
                      </a:r>
                      <a:endParaRPr kumimoji="1" lang="ja-JP" altLang="en-US" sz="1400" b="1" dirty="0"/>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t>4~5m</a:t>
                      </a:r>
                      <a:endParaRPr kumimoji="1" lang="ja-JP" altLang="en-US" sz="1400" b="1" dirty="0"/>
                    </a:p>
                  </a:txBody>
                  <a:tcPr/>
                </a:tc>
                <a:extLst>
                  <a:ext uri="{0D108BD9-81ED-4DB2-BD59-A6C34878D82A}">
                    <a16:rowId xmlns:a16="http://schemas.microsoft.com/office/drawing/2014/main" val="405654652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10km/h</a:t>
                      </a:r>
                      <a:endParaRPr kumimoji="1" lang="ja-JP" altLang="en-US" sz="1400" b="1" dirty="0"/>
                    </a:p>
                  </a:txBody>
                  <a:tcPr/>
                </a:tc>
                <a:extLst>
                  <a:ext uri="{0D108BD9-81ED-4DB2-BD59-A6C34878D82A}">
                    <a16:rowId xmlns:a16="http://schemas.microsoft.com/office/drawing/2014/main" val="1868574623"/>
                  </a:ext>
                </a:extLst>
              </a:tr>
            </a:tbl>
          </a:graphicData>
        </a:graphic>
      </p:graphicFrame>
      <p:pic>
        <p:nvPicPr>
          <p:cNvPr id="9" name="図 8">
            <a:extLst>
              <a:ext uri="{FF2B5EF4-FFF2-40B4-BE49-F238E27FC236}">
                <a16:creationId xmlns:a16="http://schemas.microsoft.com/office/drawing/2014/main" id="{426388C4-51FA-4132-B6C1-03E80FAE4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26" y="2923874"/>
            <a:ext cx="1122119" cy="1082468"/>
          </a:xfrm>
          <a:prstGeom prst="rect">
            <a:avLst/>
          </a:prstGeom>
        </p:spPr>
      </p:pic>
      <p:sp>
        <p:nvSpPr>
          <p:cNvPr id="13" name="テキスト ボックス 12">
            <a:extLst>
              <a:ext uri="{FF2B5EF4-FFF2-40B4-BE49-F238E27FC236}">
                <a16:creationId xmlns:a16="http://schemas.microsoft.com/office/drawing/2014/main" id="{2FD47F6C-858A-40F4-8EBA-9E7288845025}"/>
              </a:ext>
            </a:extLst>
          </p:cNvPr>
          <p:cNvSpPr txBox="1"/>
          <p:nvPr/>
        </p:nvSpPr>
        <p:spPr>
          <a:xfrm>
            <a:off x="1151348" y="4195879"/>
            <a:ext cx="2650612" cy="307777"/>
          </a:xfrm>
          <a:prstGeom prst="rect">
            <a:avLst/>
          </a:prstGeom>
          <a:noFill/>
        </p:spPr>
        <p:txBody>
          <a:bodyPr wrap="square" rtlCol="0">
            <a:spAutoFit/>
          </a:bodyPr>
          <a:lstStyle/>
          <a:p>
            <a:pPr algn="ctr"/>
            <a:r>
              <a:rPr kumimoji="1" lang="ja-JP" altLang="en-US" sz="1400" b="1" dirty="0"/>
              <a:t>実験諸元</a:t>
            </a:r>
          </a:p>
        </p:txBody>
      </p:sp>
      <p:pic>
        <p:nvPicPr>
          <p:cNvPr id="14" name="図 13">
            <a:extLst>
              <a:ext uri="{FF2B5EF4-FFF2-40B4-BE49-F238E27FC236}">
                <a16:creationId xmlns:a16="http://schemas.microsoft.com/office/drawing/2014/main" id="{04DAED4E-2EB5-4DE9-8ACB-C79AD6977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83" y="2926342"/>
            <a:ext cx="1097143" cy="1080000"/>
          </a:xfrm>
          <a:prstGeom prst="rect">
            <a:avLst/>
          </a:prstGeom>
        </p:spPr>
      </p:pic>
      <p:pic>
        <p:nvPicPr>
          <p:cNvPr id="15" name="図 14">
            <a:extLst>
              <a:ext uri="{FF2B5EF4-FFF2-40B4-BE49-F238E27FC236}">
                <a16:creationId xmlns:a16="http://schemas.microsoft.com/office/drawing/2014/main" id="{14E6C3D5-17A8-49BD-863C-7513EF2AC115}"/>
              </a:ext>
            </a:extLst>
          </p:cNvPr>
          <p:cNvPicPr>
            <a:picLocks noChangeAspect="1"/>
          </p:cNvPicPr>
          <p:nvPr/>
        </p:nvPicPr>
        <p:blipFill rotWithShape="1">
          <a:blip r:embed="rId4">
            <a:extLst>
              <a:ext uri="{28A0092B-C50C-407E-A947-70E740481C1C}">
                <a14:useLocalDpi xmlns:a14="http://schemas.microsoft.com/office/drawing/2010/main" val="0"/>
              </a:ext>
            </a:extLst>
          </a:blip>
          <a:srcRect l="30916" t="34381" r="11475" b="10154"/>
          <a:stretch/>
        </p:blipFill>
        <p:spPr>
          <a:xfrm>
            <a:off x="3206689" y="2923874"/>
            <a:ext cx="1121716" cy="1080000"/>
          </a:xfrm>
          <a:prstGeom prst="rect">
            <a:avLst/>
          </a:prstGeom>
        </p:spPr>
      </p:pic>
      <p:grpSp>
        <p:nvGrpSpPr>
          <p:cNvPr id="46" name="グループ化 45">
            <a:extLst>
              <a:ext uri="{FF2B5EF4-FFF2-40B4-BE49-F238E27FC236}">
                <a16:creationId xmlns:a16="http://schemas.microsoft.com/office/drawing/2014/main" id="{1AB38873-ABC1-47FD-BE8D-0428E953620B}"/>
              </a:ext>
            </a:extLst>
          </p:cNvPr>
          <p:cNvGrpSpPr/>
          <p:nvPr/>
        </p:nvGrpSpPr>
        <p:grpSpPr>
          <a:xfrm>
            <a:off x="4279487" y="4800889"/>
            <a:ext cx="4791978" cy="1842799"/>
            <a:chOff x="4279487" y="4334164"/>
            <a:chExt cx="4791978" cy="1842799"/>
          </a:xfrm>
        </p:grpSpPr>
        <p:pic>
          <p:nvPicPr>
            <p:cNvPr id="30" name="図 29">
              <a:extLst>
                <a:ext uri="{FF2B5EF4-FFF2-40B4-BE49-F238E27FC236}">
                  <a16:creationId xmlns:a16="http://schemas.microsoft.com/office/drawing/2014/main" id="{03A4DA08-BB0A-4711-91D1-CEF3B5E608F0}"/>
                </a:ext>
              </a:extLst>
            </p:cNvPr>
            <p:cNvPicPr>
              <a:picLocks noChangeAspect="1"/>
            </p:cNvPicPr>
            <p:nvPr/>
          </p:nvPicPr>
          <p:blipFill rotWithShape="1">
            <a:blip r:embed="rId5">
              <a:extLst>
                <a:ext uri="{28A0092B-C50C-407E-A947-70E740481C1C}">
                  <a14:useLocalDpi xmlns:a14="http://schemas.microsoft.com/office/drawing/2010/main" val="0"/>
                </a:ext>
              </a:extLst>
            </a:blip>
            <a:srcRect l="5786" t="16657" r="25421" b="1491"/>
            <a:stretch/>
          </p:blipFill>
          <p:spPr>
            <a:xfrm>
              <a:off x="5294697" y="4334164"/>
              <a:ext cx="2774016" cy="1842799"/>
            </a:xfrm>
            <a:prstGeom prst="rect">
              <a:avLst/>
            </a:prstGeom>
          </p:spPr>
        </p:pic>
        <p:sp>
          <p:nvSpPr>
            <p:cNvPr id="31" name="正方形/長方形 30">
              <a:extLst>
                <a:ext uri="{FF2B5EF4-FFF2-40B4-BE49-F238E27FC236}">
                  <a16:creationId xmlns:a16="http://schemas.microsoft.com/office/drawing/2014/main" id="{BAA9DC86-1BA8-4BF9-A487-B29691FED4D2}"/>
                </a:ext>
              </a:extLst>
            </p:cNvPr>
            <p:cNvSpPr/>
            <p:nvPr/>
          </p:nvSpPr>
          <p:spPr>
            <a:xfrm>
              <a:off x="7307407" y="4983862"/>
              <a:ext cx="268752" cy="2911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3DD2F665-3BCA-46D3-92C2-F2FBB3E624AD}"/>
                </a:ext>
              </a:extLst>
            </p:cNvPr>
            <p:cNvCxnSpPr>
              <a:cxnSpLocks/>
              <a:stCxn id="31" idx="3"/>
              <a:endCxn id="33" idx="1"/>
            </p:cNvCxnSpPr>
            <p:nvPr/>
          </p:nvCxnSpPr>
          <p:spPr>
            <a:xfrm flipV="1">
              <a:off x="7576159" y="5129382"/>
              <a:ext cx="598947" cy="6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00F1AF5-849C-4541-AB56-4230F0EC6502}"/>
                </a:ext>
              </a:extLst>
            </p:cNvPr>
            <p:cNvSpPr txBox="1"/>
            <p:nvPr/>
          </p:nvSpPr>
          <p:spPr>
            <a:xfrm>
              <a:off x="8175106" y="4806216"/>
              <a:ext cx="896359" cy="646331"/>
            </a:xfrm>
            <a:prstGeom prst="rect">
              <a:avLst/>
            </a:prstGeom>
            <a:noFill/>
          </p:spPr>
          <p:txBody>
            <a:bodyPr wrap="square" rtlCol="0">
              <a:spAutoFit/>
            </a:bodyPr>
            <a:lstStyle/>
            <a:p>
              <a:r>
                <a:rPr kumimoji="1" lang="en-US" altLang="ja-JP" dirty="0"/>
                <a:t>LED </a:t>
              </a:r>
            </a:p>
            <a:p>
              <a:r>
                <a:rPr kumimoji="1" lang="ja-JP" altLang="en-US" dirty="0"/>
                <a:t>アレイ</a:t>
              </a:r>
            </a:p>
          </p:txBody>
        </p:sp>
        <p:sp>
          <p:nvSpPr>
            <p:cNvPr id="34" name="正方形/長方形 33">
              <a:extLst>
                <a:ext uri="{FF2B5EF4-FFF2-40B4-BE49-F238E27FC236}">
                  <a16:creationId xmlns:a16="http://schemas.microsoft.com/office/drawing/2014/main" id="{BEC351AC-B5EE-4196-B9E0-C2A979CC1634}"/>
                </a:ext>
              </a:extLst>
            </p:cNvPr>
            <p:cNvSpPr/>
            <p:nvPr/>
          </p:nvSpPr>
          <p:spPr>
            <a:xfrm>
              <a:off x="5463300" y="5217437"/>
              <a:ext cx="268752" cy="2911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76389515-0A1F-44B7-B12C-5CB699DACE9E}"/>
                </a:ext>
              </a:extLst>
            </p:cNvPr>
            <p:cNvCxnSpPr>
              <a:cxnSpLocks/>
              <a:stCxn id="34" idx="1"/>
              <a:endCxn id="36" idx="3"/>
            </p:cNvCxnSpPr>
            <p:nvPr/>
          </p:nvCxnSpPr>
          <p:spPr>
            <a:xfrm flipH="1">
              <a:off x="5160321" y="5363022"/>
              <a:ext cx="302979" cy="6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C8A8329-8516-4D92-93BB-E37C616CEFDF}"/>
                </a:ext>
              </a:extLst>
            </p:cNvPr>
            <p:cNvSpPr txBox="1"/>
            <p:nvPr/>
          </p:nvSpPr>
          <p:spPr>
            <a:xfrm>
              <a:off x="4279487" y="5046033"/>
              <a:ext cx="880834" cy="646331"/>
            </a:xfrm>
            <a:prstGeom prst="rect">
              <a:avLst/>
            </a:prstGeom>
            <a:noFill/>
          </p:spPr>
          <p:txBody>
            <a:bodyPr wrap="square" rtlCol="0">
              <a:spAutoFit/>
            </a:bodyPr>
            <a:lstStyle/>
            <a:p>
              <a:pPr algn="r"/>
              <a:r>
                <a:rPr kumimoji="1" lang="ja-JP" altLang="en-US" dirty="0"/>
                <a:t>高速度カメラ</a:t>
              </a:r>
            </a:p>
          </p:txBody>
        </p:sp>
      </p:gr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284169" y="2883352"/>
            <a:ext cx="2774016" cy="1927403"/>
            <a:chOff x="5781954" y="2346975"/>
            <a:chExt cx="2158493" cy="1499734"/>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6">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8">
              <a:extLst>
                <a:ext uri="{28A0092B-C50C-407E-A947-70E740481C1C}">
                  <a14:useLocalDpi xmlns:a14="http://schemas.microsoft.com/office/drawing/2010/main" val="0"/>
                </a:ext>
              </a:extLst>
            </a:blip>
            <a:srcRect b="28770"/>
            <a:stretch/>
          </p:blipFill>
          <p:spPr>
            <a:xfrm>
              <a:off x="6723828" y="2346975"/>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a:stCxn id="39" idx="2"/>
            </p:cNvCxnSpPr>
            <p:nvPr/>
          </p:nvCxnSpPr>
          <p:spPr>
            <a:xfrm flipH="1">
              <a:off x="6653044" y="2660044"/>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変調を行い，</a:t>
            </a:r>
            <a:r>
              <a:rPr lang="en-US" altLang="ja-JP" dirty="0"/>
              <a:t>LED</a:t>
            </a:r>
            <a:r>
              <a:rPr lang="ja-JP" altLang="en-US" dirty="0"/>
              <a:t>を高速点滅させて　        　受信機でデータを取得した</a:t>
            </a:r>
            <a:endParaRPr kumimoji="1" lang="en-US" altLang="ja-JP" dirty="0"/>
          </a:p>
          <a:p>
            <a:r>
              <a:rPr kumimoji="1" lang="ja-JP" altLang="en-US" dirty="0"/>
              <a:t>送信機</a:t>
            </a:r>
            <a:r>
              <a:rPr kumimoji="1" lang="en-US" altLang="ja-JP" dirty="0"/>
              <a:t>LED</a:t>
            </a:r>
            <a:r>
              <a:rPr kumimoji="1" lang="ja-JP" altLang="en-US" dirty="0"/>
              <a:t>アレイは以下のように分割して点灯させた</a:t>
            </a:r>
            <a:endParaRPr kumimoji="1" lang="en-US" altLang="ja-JP" dirty="0"/>
          </a:p>
          <a:p>
            <a:pPr lvl="1"/>
            <a:r>
              <a:rPr lang="en-US" altLang="ja-JP" dirty="0"/>
              <a:t>4×4</a:t>
            </a:r>
            <a:r>
              <a:rPr lang="ja-JP" altLang="en-US" dirty="0"/>
              <a:t>の格子状に</a:t>
            </a:r>
            <a:r>
              <a:rPr lang="en-US" altLang="ja-JP" dirty="0"/>
              <a:t>16</a:t>
            </a:r>
            <a:r>
              <a:rPr lang="ja-JP" altLang="en-US" dirty="0"/>
              <a:t>分割，</a:t>
            </a:r>
            <a:r>
              <a:rPr kumimoji="1" lang="en-US" altLang="ja-JP" dirty="0"/>
              <a:t>16×</a:t>
            </a:r>
            <a:r>
              <a:rPr lang="en-US" altLang="ja-JP" dirty="0"/>
              <a:t>4</a:t>
            </a:r>
            <a:r>
              <a:rPr lang="ja-JP" altLang="en-US" dirty="0"/>
              <a:t>の縦縞，横縞に</a:t>
            </a:r>
            <a:r>
              <a:rPr lang="en-US" altLang="ja-JP" dirty="0"/>
              <a:t>4</a:t>
            </a:r>
            <a:r>
              <a:rPr lang="ja-JP" altLang="en-US" dirty="0"/>
              <a:t>分割の</a:t>
            </a:r>
            <a:r>
              <a:rPr lang="en-US" altLang="ja-JP" dirty="0"/>
              <a:t>3</a:t>
            </a:r>
            <a:r>
              <a:rPr lang="ja-JP" altLang="en-US" dirty="0"/>
              <a:t>パターン</a:t>
            </a:r>
            <a:endParaRPr lang="en-US" altLang="ja-JP" dirty="0"/>
          </a:p>
        </p:txBody>
      </p:sp>
    </p:spTree>
    <p:extLst>
      <p:ext uri="{BB962C8B-B14F-4D97-AF65-F5344CB8AC3E}">
        <p14:creationId xmlns:p14="http://schemas.microsoft.com/office/powerpoint/2010/main" val="47944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8792" y="2728100"/>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689750"/>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219031"/>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364616"/>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466850"/>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604034"/>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771408"/>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771408"/>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アレイ</a:t>
            </a:r>
          </a:p>
        </p:txBody>
      </p:sp>
    </p:spTree>
    <p:extLst>
      <p:ext uri="{BB962C8B-B14F-4D97-AF65-F5344CB8AC3E}">
        <p14:creationId xmlns:p14="http://schemas.microsoft.com/office/powerpoint/2010/main" val="254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715F8A9-1677-45CC-9DEB-A39383A4C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633" y="5135016"/>
            <a:ext cx="3693029" cy="1226201"/>
          </a:xfrm>
          <a:prstGeom prst="rect">
            <a:avLst/>
          </a:prstGeom>
          <a:ln w="19050">
            <a:solidFill>
              <a:schemeClr val="tx1"/>
            </a:solidFill>
          </a:ln>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得られた時空間断面画像</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175177" y="469320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175176" y="638627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226183" y="618718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129645" y="460945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871541" y="5117722"/>
            <a:ext cx="2321212" cy="1260787"/>
          </a:xfrm>
          <a:prstGeom prst="parallelogram">
            <a:avLst>
              <a:gd name="adj" fmla="val 1867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a:off x="6192753" y="5345187"/>
            <a:ext cx="121532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408076" y="5160521"/>
            <a:ext cx="1090612"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33" name="図 32">
            <a:extLst>
              <a:ext uri="{FF2B5EF4-FFF2-40B4-BE49-F238E27FC236}">
                <a16:creationId xmlns:a16="http://schemas.microsoft.com/office/drawing/2014/main" id="{B6680E70-8683-4CA0-8567-EE32FC131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84" y="2196042"/>
            <a:ext cx="1440000" cy="1440000"/>
          </a:xfrm>
          <a:prstGeom prst="rect">
            <a:avLst/>
          </a:prstGeom>
          <a:ln w="19050">
            <a:solidFill>
              <a:schemeClr val="tx1"/>
            </a:solidFill>
          </a:ln>
        </p:spPr>
      </p:pic>
      <p:cxnSp>
        <p:nvCxnSpPr>
          <p:cNvPr id="41" name="直線コネクタ 40">
            <a:extLst>
              <a:ext uri="{FF2B5EF4-FFF2-40B4-BE49-F238E27FC236}">
                <a16:creationId xmlns:a16="http://schemas.microsoft.com/office/drawing/2014/main" id="{6C61272E-86F0-4E8C-98A3-52E9EC4B0899}"/>
              </a:ext>
            </a:extLst>
          </p:cNvPr>
          <p:cNvCxnSpPr>
            <a:cxnSpLocks/>
            <a:stCxn id="33" idx="1"/>
            <a:endCxn id="33" idx="3"/>
          </p:cNvCxnSpPr>
          <p:nvPr/>
        </p:nvCxnSpPr>
        <p:spPr>
          <a:xfrm>
            <a:off x="387284" y="2916042"/>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AEDA0516-88BD-4881-8C3C-59DE6E54E979}"/>
              </a:ext>
            </a:extLst>
          </p:cNvPr>
          <p:cNvGrpSpPr/>
          <p:nvPr/>
        </p:nvGrpSpPr>
        <p:grpSpPr>
          <a:xfrm>
            <a:off x="2129645" y="1826710"/>
            <a:ext cx="6369043" cy="1959201"/>
            <a:chOff x="2224895" y="1302835"/>
            <a:chExt cx="6369043" cy="1959201"/>
          </a:xfrm>
        </p:grpSpPr>
        <p:pic>
          <p:nvPicPr>
            <p:cNvPr id="43" name="図 42">
              <a:extLst>
                <a:ext uri="{FF2B5EF4-FFF2-40B4-BE49-F238E27FC236}">
                  <a16:creationId xmlns:a16="http://schemas.microsoft.com/office/drawing/2014/main" id="{DA664053-C9C5-4123-B9C4-CD7799990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693" y="1681969"/>
              <a:ext cx="3650512" cy="1390500"/>
            </a:xfrm>
            <a:prstGeom prst="rect">
              <a:avLst/>
            </a:prstGeom>
            <a:ln w="19050">
              <a:solidFill>
                <a:schemeClr val="tx1"/>
              </a:solidFill>
            </a:ln>
          </p:spPr>
        </p:pic>
        <p:cxnSp>
          <p:nvCxnSpPr>
            <p:cNvPr id="44" name="直線矢印コネクタ 43">
              <a:extLst>
                <a:ext uri="{FF2B5EF4-FFF2-40B4-BE49-F238E27FC236}">
                  <a16:creationId xmlns:a16="http://schemas.microsoft.com/office/drawing/2014/main" id="{E50370E2-F0FD-4825-862A-B24CE5652190}"/>
                </a:ext>
              </a:extLst>
            </p:cNvPr>
            <p:cNvCxnSpPr>
              <a:cxnSpLocks/>
            </p:cNvCxnSpPr>
            <p:nvPr/>
          </p:nvCxnSpPr>
          <p:spPr>
            <a:xfrm flipV="1">
              <a:off x="3270426" y="1388924"/>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3E57FFC-5E2A-47C4-B05C-BDA338591444}"/>
                </a:ext>
              </a:extLst>
            </p:cNvPr>
            <p:cNvCxnSpPr>
              <a:cxnSpLocks/>
            </p:cNvCxnSpPr>
            <p:nvPr/>
          </p:nvCxnSpPr>
          <p:spPr>
            <a:xfrm>
              <a:off x="3270427" y="3072468"/>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F9B9C0EE-0099-4A33-9985-E4F26C0041C8}"/>
                </a:ext>
              </a:extLst>
            </p:cNvPr>
            <p:cNvSpPr txBox="1"/>
            <p:nvPr/>
          </p:nvSpPr>
          <p:spPr>
            <a:xfrm>
              <a:off x="7321433" y="289270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47" name="テキスト ボックス 46">
              <a:extLst>
                <a:ext uri="{FF2B5EF4-FFF2-40B4-BE49-F238E27FC236}">
                  <a16:creationId xmlns:a16="http://schemas.microsoft.com/office/drawing/2014/main" id="{12E1371F-8C72-443E-A1CC-38C8BF3705DD}"/>
                </a:ext>
              </a:extLst>
            </p:cNvPr>
            <p:cNvSpPr txBox="1"/>
            <p:nvPr/>
          </p:nvSpPr>
          <p:spPr>
            <a:xfrm>
              <a:off x="2224895" y="130283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48" name="平行四辺形 47">
              <a:extLst>
                <a:ext uri="{FF2B5EF4-FFF2-40B4-BE49-F238E27FC236}">
                  <a16:creationId xmlns:a16="http://schemas.microsoft.com/office/drawing/2014/main" id="{B5F29596-37B0-460F-BA1A-0EA2B2AA5F1F}"/>
                </a:ext>
              </a:extLst>
            </p:cNvPr>
            <p:cNvSpPr/>
            <p:nvPr/>
          </p:nvSpPr>
          <p:spPr>
            <a:xfrm>
              <a:off x="3228037" y="1663323"/>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D26DFD63-B4BF-41B6-8517-32D7A950F7CB}"/>
                </a:ext>
              </a:extLst>
            </p:cNvPr>
            <p:cNvCxnSpPr>
              <a:cxnSpLocks/>
              <a:endCxn id="50" idx="1"/>
            </p:cNvCxnSpPr>
            <p:nvPr/>
          </p:nvCxnSpPr>
          <p:spPr>
            <a:xfrm>
              <a:off x="6782857" y="1912950"/>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B249113-42FB-45EB-A366-E33EBD80E6EB}"/>
                </a:ext>
              </a:extLst>
            </p:cNvPr>
            <p:cNvSpPr txBox="1"/>
            <p:nvPr/>
          </p:nvSpPr>
          <p:spPr>
            <a:xfrm>
              <a:off x="7503326" y="1728284"/>
              <a:ext cx="1090612" cy="369332"/>
            </a:xfrm>
            <a:prstGeom prst="rect">
              <a:avLst/>
            </a:prstGeom>
            <a:noFill/>
          </p:spPr>
          <p:txBody>
            <a:bodyPr wrap="square" rtlCol="0">
              <a:spAutoFit/>
            </a:bodyPr>
            <a:lstStyle/>
            <a:p>
              <a:r>
                <a:rPr kumimoji="1" lang="en-US" altLang="ja-JP" dirty="0"/>
                <a:t>LED array</a:t>
              </a:r>
              <a:endParaRPr kumimoji="1" lang="ja-JP" altLang="en-US" dirty="0"/>
            </a:p>
          </p:txBody>
        </p:sp>
      </p:grpSp>
      <p:sp>
        <p:nvSpPr>
          <p:cNvPr id="51" name="矢印: 右 50">
            <a:extLst>
              <a:ext uri="{FF2B5EF4-FFF2-40B4-BE49-F238E27FC236}">
                <a16:creationId xmlns:a16="http://schemas.microsoft.com/office/drawing/2014/main" id="{FB11C877-43D7-4609-A961-5EB5E38605AC}"/>
              </a:ext>
            </a:extLst>
          </p:cNvPr>
          <p:cNvSpPr/>
          <p:nvPr/>
        </p:nvSpPr>
        <p:spPr>
          <a:xfrm rot="5400000">
            <a:off x="4863495" y="4103904"/>
            <a:ext cx="674367"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5" name="テキスト ボックス 4">
            <a:extLst>
              <a:ext uri="{FF2B5EF4-FFF2-40B4-BE49-F238E27FC236}">
                <a16:creationId xmlns:a16="http://schemas.microsoft.com/office/drawing/2014/main" id="{834E03A3-FB69-424D-BAD7-2B6DAA626C87}"/>
              </a:ext>
            </a:extLst>
          </p:cNvPr>
          <p:cNvSpPr txBox="1"/>
          <p:nvPr/>
        </p:nvSpPr>
        <p:spPr>
          <a:xfrm>
            <a:off x="5391966" y="4075929"/>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コンテンツ プレースホルダー 2">
            <a:extLst>
              <a:ext uri="{FF2B5EF4-FFF2-40B4-BE49-F238E27FC236}">
                <a16:creationId xmlns:a16="http://schemas.microsoft.com/office/drawing/2014/main" id="{BB54D0BD-94DD-4078-97D2-94BDF9CA6E44}"/>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LED</a:t>
            </a:r>
            <a:r>
              <a:rPr lang="ja-JP" altLang="en-US" dirty="0"/>
              <a:t>位置を補正したことが、時空間断面画像から読み取れる</a:t>
            </a:r>
            <a:endParaRPr lang="en-US" altLang="ja-JP" dirty="0"/>
          </a:p>
        </p:txBody>
      </p:sp>
    </p:spTree>
    <p:extLst>
      <p:ext uri="{BB962C8B-B14F-4D97-AF65-F5344CB8AC3E}">
        <p14:creationId xmlns:p14="http://schemas.microsoft.com/office/powerpoint/2010/main" val="2679224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及び背景の時間</a:t>
            </a:r>
            <a:r>
              <a:rPr lang="en-US" altLang="ja-JP" dirty="0"/>
              <a:t>-</a:t>
            </a:r>
            <a:r>
              <a:rPr lang="ja-JP" altLang="en-US" dirty="0"/>
              <a:t>空間勾配散布図</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送信機及び背景の空間</a:t>
            </a:r>
            <a:r>
              <a:rPr lang="en-US" altLang="ja-JP" dirty="0"/>
              <a:t>-</a:t>
            </a:r>
            <a:r>
              <a:rPr lang="ja-JP" altLang="en-US" dirty="0"/>
              <a:t>時間勾配を各撮影画像で計算し、各ピクセルにおける全撮影画像の平均値を算出した</a:t>
            </a:r>
            <a:endParaRPr lang="en-US" altLang="ja-JP" dirty="0"/>
          </a:p>
          <a:p>
            <a:r>
              <a:rPr lang="ja-JP" altLang="en-US" dirty="0"/>
              <a:t>横縞，縦縞信号において</a:t>
            </a:r>
            <a:r>
              <a:rPr lang="en-US" altLang="ja-JP" dirty="0"/>
              <a:t>LED</a:t>
            </a:r>
            <a:r>
              <a:rPr lang="ja-JP" altLang="en-US" dirty="0"/>
              <a:t>と背景を区別できる　　　　　特徴が見られた</a:t>
            </a:r>
            <a:endParaRPr lang="en-US" altLang="ja-JP" dirty="0"/>
          </a:p>
          <a:p>
            <a:pPr marL="0" indent="0">
              <a:buNone/>
            </a:pPr>
            <a:r>
              <a:rPr lang="ja-JP" altLang="en-US" dirty="0"/>
              <a:t>⇒下図の様な閾値直線を考え，</a:t>
            </a:r>
            <a:r>
              <a:rPr lang="en-US" altLang="ja-JP" dirty="0"/>
              <a:t>LED</a:t>
            </a:r>
            <a:r>
              <a:rPr lang="ja-JP" altLang="en-US" dirty="0"/>
              <a:t>捕捉を行った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pic>
        <p:nvPicPr>
          <p:cNvPr id="7" name="コンテンツ プレースホルダー 7">
            <a:extLst>
              <a:ext uri="{FF2B5EF4-FFF2-40B4-BE49-F238E27FC236}">
                <a16:creationId xmlns:a16="http://schemas.microsoft.com/office/drawing/2014/main" id="{99ABC52C-109E-44F9-8FF3-7261D61A1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47" y="3609811"/>
            <a:ext cx="2880000" cy="2880000"/>
          </a:xfrm>
          <a:prstGeom prst="rect">
            <a:avLst/>
          </a:prstGeom>
        </p:spPr>
      </p:pic>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908" y="3609811"/>
            <a:ext cx="2880000" cy="2880000"/>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825" y="3609811"/>
            <a:ext cx="2880000" cy="2880000"/>
          </a:xfrm>
          <a:prstGeom prst="rect">
            <a:avLst/>
          </a:prstGeom>
        </p:spPr>
      </p:pic>
      <p:sp>
        <p:nvSpPr>
          <p:cNvPr id="17" name="正方形/長方形 16">
            <a:extLst>
              <a:ext uri="{FF2B5EF4-FFF2-40B4-BE49-F238E27FC236}">
                <a16:creationId xmlns:a16="http://schemas.microsoft.com/office/drawing/2014/main" id="{05F8928F-6034-428E-964B-6C7490017C2C}"/>
              </a:ext>
            </a:extLst>
          </p:cNvPr>
          <p:cNvSpPr/>
          <p:nvPr/>
        </p:nvSpPr>
        <p:spPr>
          <a:xfrm>
            <a:off x="1289635" y="3377691"/>
            <a:ext cx="991524"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格子状</a:t>
            </a:r>
          </a:p>
        </p:txBody>
      </p:sp>
      <p:sp>
        <p:nvSpPr>
          <p:cNvPr id="18" name="正方形/長方形 17">
            <a:extLst>
              <a:ext uri="{FF2B5EF4-FFF2-40B4-BE49-F238E27FC236}">
                <a16:creationId xmlns:a16="http://schemas.microsoft.com/office/drawing/2014/main" id="{3377B165-2BE6-4E38-8706-B252A63DAC66}"/>
              </a:ext>
            </a:extLst>
          </p:cNvPr>
          <p:cNvSpPr/>
          <p:nvPr/>
        </p:nvSpPr>
        <p:spPr>
          <a:xfrm>
            <a:off x="4076238" y="3382049"/>
            <a:ext cx="991524"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9" name="正方形/長方形 18">
            <a:extLst>
              <a:ext uri="{FF2B5EF4-FFF2-40B4-BE49-F238E27FC236}">
                <a16:creationId xmlns:a16="http://schemas.microsoft.com/office/drawing/2014/main" id="{16643FF8-A65E-4427-BBC8-C770293833C8}"/>
              </a:ext>
            </a:extLst>
          </p:cNvPr>
          <p:cNvSpPr/>
          <p:nvPr/>
        </p:nvSpPr>
        <p:spPr>
          <a:xfrm>
            <a:off x="6960063" y="3377691"/>
            <a:ext cx="991524"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cxnSp>
        <p:nvCxnSpPr>
          <p:cNvPr id="23" name="直線コネクタ 22">
            <a:extLst>
              <a:ext uri="{FF2B5EF4-FFF2-40B4-BE49-F238E27FC236}">
                <a16:creationId xmlns:a16="http://schemas.microsoft.com/office/drawing/2014/main" id="{70DB9433-D4BC-4F26-8883-81EE90C7063A}"/>
              </a:ext>
            </a:extLst>
          </p:cNvPr>
          <p:cNvCxnSpPr>
            <a:cxnSpLocks/>
          </p:cNvCxnSpPr>
          <p:nvPr/>
        </p:nvCxnSpPr>
        <p:spPr>
          <a:xfrm flipV="1">
            <a:off x="6365291" y="3941487"/>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4F0646D-7A12-4542-AB0E-20375FE10D29}"/>
              </a:ext>
            </a:extLst>
          </p:cNvPr>
          <p:cNvCxnSpPr>
            <a:cxnSpLocks/>
          </p:cNvCxnSpPr>
          <p:nvPr/>
        </p:nvCxnSpPr>
        <p:spPr>
          <a:xfrm flipV="1">
            <a:off x="3580113" y="3950497"/>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2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animEffect transition="in" filter="fade">
                                      <p:cBhvr>
                                        <p:cTn id="13" dur="1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捕捉結果の例</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pic>
        <p:nvPicPr>
          <p:cNvPr id="6" name="コンテンツ プレースホルダー 5">
            <a:extLst>
              <a:ext uri="{FF2B5EF4-FFF2-40B4-BE49-F238E27FC236}">
                <a16:creationId xmlns:a16="http://schemas.microsoft.com/office/drawing/2014/main" id="{E0DD2226-5844-4841-8899-8A38A6956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6351" y="4648062"/>
            <a:ext cx="1800000" cy="1800000"/>
          </a:xfrm>
          <a:ln w="19050">
            <a:solidFill>
              <a:schemeClr val="tx1"/>
            </a:solidFill>
          </a:ln>
        </p:spPr>
      </p:pic>
      <p:sp>
        <p:nvSpPr>
          <p:cNvPr id="9" name="正方形/長方形 8">
            <a:extLst>
              <a:ext uri="{FF2B5EF4-FFF2-40B4-BE49-F238E27FC236}">
                <a16:creationId xmlns:a16="http://schemas.microsoft.com/office/drawing/2014/main" id="{2176496D-1D0B-4AB9-908D-8A14B5E25FA8}"/>
              </a:ext>
            </a:extLst>
          </p:cNvPr>
          <p:cNvSpPr>
            <a:spLocks noChangeAspect="1"/>
          </p:cNvSpPr>
          <p:nvPr/>
        </p:nvSpPr>
        <p:spPr>
          <a:xfrm>
            <a:off x="6807254" y="5500659"/>
            <a:ext cx="399280" cy="84600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F51EF049-6709-4A0E-BD8B-FF6B102D8E1F}"/>
              </a:ext>
            </a:extLst>
          </p:cNvPr>
          <p:cNvGrpSpPr/>
          <p:nvPr/>
        </p:nvGrpSpPr>
        <p:grpSpPr>
          <a:xfrm>
            <a:off x="3926000" y="4648062"/>
            <a:ext cx="1800000" cy="1800000"/>
            <a:chOff x="1534180" y="3873362"/>
            <a:chExt cx="2880000" cy="2880000"/>
          </a:xfrm>
        </p:grpSpPr>
        <p:pic>
          <p:nvPicPr>
            <p:cNvPr id="8" name="図 7">
              <a:extLst>
                <a:ext uri="{FF2B5EF4-FFF2-40B4-BE49-F238E27FC236}">
                  <a16:creationId xmlns:a16="http://schemas.microsoft.com/office/drawing/2014/main" id="{6D011337-628C-4794-949F-07BB7AD23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180" y="3873362"/>
              <a:ext cx="2880000" cy="2880000"/>
            </a:xfrm>
            <a:prstGeom prst="rect">
              <a:avLst/>
            </a:prstGeom>
            <a:ln w="19050">
              <a:solidFill>
                <a:schemeClr val="tx1"/>
              </a:solidFill>
            </a:ln>
          </p:spPr>
        </p:pic>
        <p:sp>
          <p:nvSpPr>
            <p:cNvPr id="13" name="正方形/長方形 12">
              <a:extLst>
                <a:ext uri="{FF2B5EF4-FFF2-40B4-BE49-F238E27FC236}">
                  <a16:creationId xmlns:a16="http://schemas.microsoft.com/office/drawing/2014/main" id="{34FD16D6-627D-474C-986D-A99F4F56F15B}"/>
                </a:ext>
              </a:extLst>
            </p:cNvPr>
            <p:cNvSpPr/>
            <p:nvPr/>
          </p:nvSpPr>
          <p:spPr>
            <a:xfrm>
              <a:off x="2185330" y="5226051"/>
              <a:ext cx="1187450" cy="135255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4082788C-BED2-4DDF-98DD-7AEE12187DB6}"/>
              </a:ext>
            </a:extLst>
          </p:cNvPr>
          <p:cNvGrpSpPr/>
          <p:nvPr/>
        </p:nvGrpSpPr>
        <p:grpSpPr>
          <a:xfrm>
            <a:off x="1485649" y="2499088"/>
            <a:ext cx="1800000" cy="1800000"/>
            <a:chOff x="1534180" y="916667"/>
            <a:chExt cx="2880000" cy="2880000"/>
          </a:xfrm>
        </p:grpSpPr>
        <p:pic>
          <p:nvPicPr>
            <p:cNvPr id="16" name="図 15">
              <a:extLst>
                <a:ext uri="{FF2B5EF4-FFF2-40B4-BE49-F238E27FC236}">
                  <a16:creationId xmlns:a16="http://schemas.microsoft.com/office/drawing/2014/main" id="{349FB74F-D463-4118-A5F1-42FB57DB6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180" y="916667"/>
              <a:ext cx="2880000" cy="2880000"/>
            </a:xfrm>
            <a:prstGeom prst="rect">
              <a:avLst/>
            </a:prstGeom>
            <a:ln w="19050">
              <a:solidFill>
                <a:schemeClr val="tx1"/>
              </a:solidFill>
            </a:ln>
          </p:spPr>
        </p:pic>
        <p:sp>
          <p:nvSpPr>
            <p:cNvPr id="17" name="正方形/長方形 16">
              <a:extLst>
                <a:ext uri="{FF2B5EF4-FFF2-40B4-BE49-F238E27FC236}">
                  <a16:creationId xmlns:a16="http://schemas.microsoft.com/office/drawing/2014/main" id="{B0EF6F23-2B85-45CC-80D4-E70CFE8F8AAC}"/>
                </a:ext>
              </a:extLst>
            </p:cNvPr>
            <p:cNvSpPr/>
            <p:nvPr/>
          </p:nvSpPr>
          <p:spPr>
            <a:xfrm>
              <a:off x="2455440" y="1964417"/>
              <a:ext cx="1464754" cy="1476514"/>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A6E90630-D594-4AEE-94E7-97E9E0880923}"/>
              </a:ext>
            </a:extLst>
          </p:cNvPr>
          <p:cNvGrpSpPr/>
          <p:nvPr/>
        </p:nvGrpSpPr>
        <p:grpSpPr>
          <a:xfrm>
            <a:off x="3926000" y="2499088"/>
            <a:ext cx="1800000" cy="1800000"/>
            <a:chOff x="4755630" y="916667"/>
            <a:chExt cx="2880000" cy="2880000"/>
          </a:xfrm>
        </p:grpSpPr>
        <p:pic>
          <p:nvPicPr>
            <p:cNvPr id="15" name="コンテンツ プレースホルダー 40">
              <a:extLst>
                <a:ext uri="{FF2B5EF4-FFF2-40B4-BE49-F238E27FC236}">
                  <a16:creationId xmlns:a16="http://schemas.microsoft.com/office/drawing/2014/main" id="{239EB0B6-7DC4-4B99-83DC-7E4D3BCA6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5630" y="916667"/>
              <a:ext cx="2880000" cy="2880000"/>
            </a:xfrm>
            <a:prstGeom prst="rect">
              <a:avLst/>
            </a:prstGeom>
            <a:ln w="19050">
              <a:solidFill>
                <a:schemeClr val="tx1"/>
              </a:solidFill>
            </a:ln>
          </p:spPr>
        </p:pic>
        <p:sp>
          <p:nvSpPr>
            <p:cNvPr id="18" name="正方形/長方形 17">
              <a:extLst>
                <a:ext uri="{FF2B5EF4-FFF2-40B4-BE49-F238E27FC236}">
                  <a16:creationId xmlns:a16="http://schemas.microsoft.com/office/drawing/2014/main" id="{A541CED8-EB4A-4756-B0D1-853B0EB15910}"/>
                </a:ext>
              </a:extLst>
            </p:cNvPr>
            <p:cNvSpPr/>
            <p:nvPr/>
          </p:nvSpPr>
          <p:spPr>
            <a:xfrm>
              <a:off x="5713411" y="1964416"/>
              <a:ext cx="1512093" cy="154595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58E2DDED-6D72-4936-9D5F-5005FFB3F056}"/>
              </a:ext>
            </a:extLst>
          </p:cNvPr>
          <p:cNvGrpSpPr/>
          <p:nvPr/>
        </p:nvGrpSpPr>
        <p:grpSpPr>
          <a:xfrm>
            <a:off x="6366351" y="2499088"/>
            <a:ext cx="1800000" cy="1800000"/>
            <a:chOff x="6530331" y="3764137"/>
            <a:chExt cx="1800000" cy="1800000"/>
          </a:xfrm>
        </p:grpSpPr>
        <p:pic>
          <p:nvPicPr>
            <p:cNvPr id="11" name="図 10">
              <a:extLst>
                <a:ext uri="{FF2B5EF4-FFF2-40B4-BE49-F238E27FC236}">
                  <a16:creationId xmlns:a16="http://schemas.microsoft.com/office/drawing/2014/main" id="{FE993D44-36D7-4D4B-B91D-2AB2AC6AE8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0331" y="3764137"/>
              <a:ext cx="1800000" cy="1800000"/>
            </a:xfrm>
            <a:prstGeom prst="rect">
              <a:avLst/>
            </a:prstGeom>
            <a:ln w="19050">
              <a:solidFill>
                <a:schemeClr val="tx1"/>
              </a:solidFill>
            </a:ln>
          </p:spPr>
        </p:pic>
        <p:sp>
          <p:nvSpPr>
            <p:cNvPr id="19" name="正方形/長方形 18">
              <a:extLst>
                <a:ext uri="{FF2B5EF4-FFF2-40B4-BE49-F238E27FC236}">
                  <a16:creationId xmlns:a16="http://schemas.microsoft.com/office/drawing/2014/main" id="{B7148CE3-8812-4645-BF52-80839AAD0E74}"/>
                </a:ext>
              </a:extLst>
            </p:cNvPr>
            <p:cNvSpPr/>
            <p:nvPr/>
          </p:nvSpPr>
          <p:spPr>
            <a:xfrm>
              <a:off x="6768705" y="4633913"/>
              <a:ext cx="927495" cy="685307"/>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D10EF65C-01A7-41F6-9E80-6E5112919A1C}"/>
              </a:ext>
            </a:extLst>
          </p:cNvPr>
          <p:cNvGrpSpPr/>
          <p:nvPr/>
        </p:nvGrpSpPr>
        <p:grpSpPr>
          <a:xfrm>
            <a:off x="1485649" y="4648062"/>
            <a:ext cx="1800000" cy="1800000"/>
            <a:chOff x="7090223" y="1704975"/>
            <a:chExt cx="1800000" cy="1800000"/>
          </a:xfrm>
        </p:grpSpPr>
        <p:pic>
          <p:nvPicPr>
            <p:cNvPr id="14" name="図 13">
              <a:extLst>
                <a:ext uri="{FF2B5EF4-FFF2-40B4-BE49-F238E27FC236}">
                  <a16:creationId xmlns:a16="http://schemas.microsoft.com/office/drawing/2014/main" id="{8060DBD3-5555-486A-A58C-404EA22708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0223" y="1704975"/>
              <a:ext cx="1800000" cy="1800000"/>
            </a:xfrm>
            <a:prstGeom prst="rect">
              <a:avLst/>
            </a:prstGeom>
            <a:ln w="19050">
              <a:solidFill>
                <a:schemeClr val="tx1"/>
              </a:solidFill>
            </a:ln>
          </p:spPr>
        </p:pic>
        <p:sp>
          <p:nvSpPr>
            <p:cNvPr id="20" name="正方形/長方形 19">
              <a:extLst>
                <a:ext uri="{FF2B5EF4-FFF2-40B4-BE49-F238E27FC236}">
                  <a16:creationId xmlns:a16="http://schemas.microsoft.com/office/drawing/2014/main" id="{BBE88405-5457-44FB-836C-7D4E4DFA714E}"/>
                </a:ext>
              </a:extLst>
            </p:cNvPr>
            <p:cNvSpPr/>
            <p:nvPr/>
          </p:nvSpPr>
          <p:spPr>
            <a:xfrm>
              <a:off x="7430331" y="2537729"/>
              <a:ext cx="861182" cy="84841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FC3C0E09-A1E3-4B42-B5A2-05A0FCE55467}"/>
              </a:ext>
            </a:extLst>
          </p:cNvPr>
          <p:cNvSpPr/>
          <p:nvPr/>
        </p:nvSpPr>
        <p:spPr>
          <a:xfrm>
            <a:off x="643829" y="2864864"/>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a:t>
            </a:r>
            <a:endParaRPr kumimoji="1" lang="en-US" altLang="ja-JP" dirty="0">
              <a:solidFill>
                <a:schemeClr val="tx1"/>
              </a:solidFill>
            </a:endParaRPr>
          </a:p>
          <a:p>
            <a:pPr algn="ctr"/>
            <a:r>
              <a:rPr kumimoji="1" lang="ja-JP" altLang="en-US" dirty="0">
                <a:solidFill>
                  <a:schemeClr val="tx1"/>
                </a:solidFill>
              </a:rPr>
              <a:t>縞</a:t>
            </a:r>
          </a:p>
        </p:txBody>
      </p:sp>
      <p:sp>
        <p:nvSpPr>
          <p:cNvPr id="24" name="正方形/長方形 23">
            <a:extLst>
              <a:ext uri="{FF2B5EF4-FFF2-40B4-BE49-F238E27FC236}">
                <a16:creationId xmlns:a16="http://schemas.microsoft.com/office/drawing/2014/main" id="{96122E05-1D4A-4F05-BE6B-1961BB50B36B}"/>
              </a:ext>
            </a:extLst>
          </p:cNvPr>
          <p:cNvSpPr/>
          <p:nvPr/>
        </p:nvSpPr>
        <p:spPr>
          <a:xfrm>
            <a:off x="643829" y="4996659"/>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a:t>
            </a:r>
            <a:endParaRPr kumimoji="1" lang="en-US" altLang="ja-JP" dirty="0">
              <a:solidFill>
                <a:schemeClr val="tx1"/>
              </a:solidFill>
            </a:endParaRPr>
          </a:p>
          <a:p>
            <a:pPr algn="ctr"/>
            <a:r>
              <a:rPr kumimoji="1" lang="ja-JP" altLang="en-US" dirty="0">
                <a:solidFill>
                  <a:schemeClr val="tx1"/>
                </a:solidFill>
              </a:rPr>
              <a:t>縞</a:t>
            </a:r>
          </a:p>
        </p:txBody>
      </p:sp>
      <p:sp>
        <p:nvSpPr>
          <p:cNvPr id="25" name="コンテンツ プレースホルダー 24">
            <a:extLst>
              <a:ext uri="{FF2B5EF4-FFF2-40B4-BE49-F238E27FC236}">
                <a16:creationId xmlns:a16="http://schemas.microsoft.com/office/drawing/2014/main" id="{5CBEC309-CFC6-4493-BBDE-44DF4C66F5C7}"/>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捕捉の失敗例として、横縞信号では</a:t>
            </a:r>
            <a:r>
              <a:rPr lang="en-US" altLang="ja-JP" dirty="0"/>
              <a:t>LED</a:t>
            </a:r>
            <a:r>
              <a:rPr lang="ja-JP" altLang="en-US" dirty="0"/>
              <a:t>の上下が、　　　　縦縞信号では</a:t>
            </a:r>
            <a:r>
              <a:rPr lang="en-US" altLang="ja-JP" dirty="0"/>
              <a:t>LED</a:t>
            </a:r>
            <a:r>
              <a:rPr lang="ja-JP" altLang="en-US" dirty="0"/>
              <a:t>の左右が捕捉できていない</a:t>
            </a:r>
            <a:endParaRPr lang="en-US" altLang="ja-JP" dirty="0"/>
          </a:p>
          <a:p>
            <a:pPr lvl="1"/>
            <a:r>
              <a:rPr lang="ja-JP" altLang="en-US" dirty="0"/>
              <a:t>点灯パターンによって大きな時間勾配を持たないことが原因</a:t>
            </a:r>
            <a:endParaRPr lang="en-US" altLang="ja-JP" dirty="0"/>
          </a:p>
        </p:txBody>
      </p:sp>
    </p:spTree>
    <p:extLst>
      <p:ext uri="{BB962C8B-B14F-4D97-AF65-F5344CB8AC3E}">
        <p14:creationId xmlns:p14="http://schemas.microsoft.com/office/powerpoint/2010/main" val="250101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184FAEC8-C4F4-429B-8DEF-481CAE6E2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89" y="1928219"/>
            <a:ext cx="4305770" cy="4305770"/>
          </a:xfrm>
          <a:prstGeom prst="rect">
            <a:avLst/>
          </a:prstGeom>
        </p:spPr>
      </p:pic>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捕捉成功率</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sp>
        <p:nvSpPr>
          <p:cNvPr id="5" name="コンテンツ プレースホルダー 4">
            <a:extLst>
              <a:ext uri="{FF2B5EF4-FFF2-40B4-BE49-F238E27FC236}">
                <a16:creationId xmlns:a16="http://schemas.microsoft.com/office/drawing/2014/main" id="{FD89CC30-6A47-4C81-88A3-092605B95F83}"/>
              </a:ext>
            </a:extLst>
          </p:cNvPr>
          <p:cNvSpPr>
            <a:spLocks noGrp="1"/>
          </p:cNvSpPr>
          <p:nvPr>
            <p:ph idx="1"/>
          </p:nvPr>
        </p:nvSpPr>
        <p:spPr/>
        <p:txBody>
          <a:bodyPr/>
          <a:lstStyle/>
          <a:p>
            <a:r>
              <a:rPr lang="ja-JP" altLang="en-US" dirty="0"/>
              <a:t>平均値をとるフレーム数に対する捕捉成功率を調べた</a:t>
            </a:r>
            <a:endParaRPr lang="en-US" altLang="ja-JP" dirty="0"/>
          </a:p>
          <a:p>
            <a:r>
              <a:rPr lang="ja-JP" altLang="en-US" dirty="0"/>
              <a:t>平均フレーム数が一定以上に増えると，　　　　　　　　　　　　成功率は減少する傾向が見られる</a:t>
            </a:r>
          </a:p>
        </p:txBody>
      </p:sp>
      <p:pic>
        <p:nvPicPr>
          <p:cNvPr id="6" name="図 5">
            <a:extLst>
              <a:ext uri="{FF2B5EF4-FFF2-40B4-BE49-F238E27FC236}">
                <a16:creationId xmlns:a16="http://schemas.microsoft.com/office/drawing/2014/main" id="{A64DC986-FB7B-48E3-B25F-9B8D9AA29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068" y="3700343"/>
            <a:ext cx="3693029" cy="1226201"/>
          </a:xfrm>
          <a:prstGeom prst="rect">
            <a:avLst/>
          </a:prstGeom>
          <a:ln w="15875">
            <a:solidFill>
              <a:schemeClr val="tx1"/>
            </a:solidFill>
          </a:ln>
        </p:spPr>
      </p:pic>
      <p:cxnSp>
        <p:nvCxnSpPr>
          <p:cNvPr id="8" name="直線矢印コネクタ 7">
            <a:extLst>
              <a:ext uri="{FF2B5EF4-FFF2-40B4-BE49-F238E27FC236}">
                <a16:creationId xmlns:a16="http://schemas.microsoft.com/office/drawing/2014/main" id="{B24113A8-36E9-43F1-843F-DE22248CE366}"/>
              </a:ext>
            </a:extLst>
          </p:cNvPr>
          <p:cNvCxnSpPr>
            <a:cxnSpLocks/>
          </p:cNvCxnSpPr>
          <p:nvPr/>
        </p:nvCxnSpPr>
        <p:spPr bwMode="auto">
          <a:xfrm rot="5400000">
            <a:off x="4538820" y="4081104"/>
            <a:ext cx="761522" cy="0"/>
          </a:xfrm>
          <a:prstGeom prst="straightConnector1">
            <a:avLst/>
          </a:prstGeom>
          <a:noFill/>
          <a:ln w="38100" cap="flat" cmpd="sng" algn="ctr">
            <a:solidFill>
              <a:schemeClr val="accent1"/>
            </a:solidFill>
            <a:prstDash val="solid"/>
            <a:round/>
            <a:headEnd type="arrow" w="med" len="med"/>
            <a:tailEnd type="arrow"/>
          </a:ln>
          <a:effectLst/>
        </p:spPr>
      </p:cxnSp>
      <p:sp>
        <p:nvSpPr>
          <p:cNvPr id="3" name="テキスト ボックス 2">
            <a:extLst>
              <a:ext uri="{FF2B5EF4-FFF2-40B4-BE49-F238E27FC236}">
                <a16:creationId xmlns:a16="http://schemas.microsoft.com/office/drawing/2014/main" id="{C04E162E-E67C-4407-9C97-F123B3003097}"/>
              </a:ext>
            </a:extLst>
          </p:cNvPr>
          <p:cNvSpPr txBox="1"/>
          <p:nvPr/>
        </p:nvSpPr>
        <p:spPr>
          <a:xfrm>
            <a:off x="4785385" y="3288481"/>
            <a:ext cx="3055815" cy="369332"/>
          </a:xfrm>
          <a:prstGeom prst="rect">
            <a:avLst/>
          </a:prstGeom>
          <a:noFill/>
        </p:spPr>
        <p:txBody>
          <a:bodyPr wrap="square" rtlCol="0">
            <a:spAutoFit/>
          </a:bodyPr>
          <a:lstStyle/>
          <a:p>
            <a:r>
              <a:rPr kumimoji="1" lang="ja-JP" altLang="en-US" b="1" dirty="0">
                <a:solidFill>
                  <a:schemeClr val="accent1"/>
                </a:solidFill>
              </a:rPr>
              <a:t>平均フレーム数</a:t>
            </a:r>
          </a:p>
        </p:txBody>
      </p:sp>
    </p:spTree>
    <p:extLst>
      <p:ext uri="{BB962C8B-B14F-4D97-AF65-F5344CB8AC3E}">
        <p14:creationId xmlns:p14="http://schemas.microsoft.com/office/powerpoint/2010/main" val="2001261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まとめと</a:t>
            </a:r>
            <a:r>
              <a:rPr kumimoji="1" lang="ja-JP" altLang="en-US" dirty="0"/>
              <a:t>今後の展開</a:t>
            </a:r>
            <a:endParaRPr kumimoji="1" lang="ja-JP" altLang="en-US" sz="4400" dirty="0"/>
          </a:p>
        </p:txBody>
      </p:sp>
      <p:sp>
        <p:nvSpPr>
          <p:cNvPr id="5" name="コンテンツ プレースホルダー 4">
            <a:extLst>
              <a:ext uri="{FF2B5EF4-FFF2-40B4-BE49-F238E27FC236}">
                <a16:creationId xmlns:a16="http://schemas.microsoft.com/office/drawing/2014/main" id="{230A52DB-AB3A-4103-8133-017E9B82C908}"/>
              </a:ext>
            </a:extLst>
          </p:cNvPr>
          <p:cNvSpPr>
            <a:spLocks noGrp="1"/>
          </p:cNvSpPr>
          <p:nvPr>
            <p:ph idx="1"/>
          </p:nvPr>
        </p:nvSpPr>
        <p:spPr/>
        <p:txBody>
          <a:bodyPr/>
          <a:lstStyle/>
          <a:p>
            <a:pPr marL="0" indent="0">
              <a:buNone/>
            </a:pPr>
            <a:r>
              <a:rPr kumimoji="1" lang="ja-JP" altLang="en-US" b="1" dirty="0"/>
              <a:t>まとめ</a:t>
            </a:r>
            <a:endParaRPr kumimoji="1" lang="en-US" altLang="ja-JP" b="1" dirty="0"/>
          </a:p>
          <a:p>
            <a:r>
              <a:rPr lang="ja-JP" altLang="en-US" dirty="0"/>
              <a:t>先行研究のプログラムを，本研究モデルにも　　　　　　適用できるように改善した</a:t>
            </a:r>
            <a:endParaRPr lang="en-US" altLang="ja-JP" dirty="0"/>
          </a:p>
          <a:p>
            <a:r>
              <a:rPr lang="ja-JP" altLang="en-US" dirty="0"/>
              <a:t>特定条件で捕捉成功率</a:t>
            </a:r>
            <a:r>
              <a:rPr lang="en-US" altLang="ja-JP" dirty="0"/>
              <a:t>100%</a:t>
            </a:r>
            <a:r>
              <a:rPr lang="ja-JP" altLang="en-US" dirty="0"/>
              <a:t>を達成した</a:t>
            </a:r>
            <a:endParaRPr lang="en-US" altLang="ja-JP" dirty="0"/>
          </a:p>
          <a:p>
            <a:endParaRPr lang="en-US" altLang="ja-JP" dirty="0"/>
          </a:p>
          <a:p>
            <a:pPr marL="0" indent="0">
              <a:buNone/>
            </a:pPr>
            <a:r>
              <a:rPr kumimoji="1" lang="ja-JP" altLang="en-US" b="1" dirty="0"/>
              <a:t>今後の展開</a:t>
            </a:r>
            <a:endParaRPr kumimoji="1" lang="en-US" altLang="ja-JP" b="1" dirty="0"/>
          </a:p>
          <a:p>
            <a:r>
              <a:rPr kumimoji="1" lang="en-US" altLang="ja-JP" dirty="0"/>
              <a:t>LED</a:t>
            </a:r>
            <a:r>
              <a:rPr kumimoji="1" lang="ja-JP" altLang="en-US" dirty="0"/>
              <a:t>位置補正の自動化</a:t>
            </a:r>
            <a:endParaRPr kumimoji="1" lang="en-US" altLang="ja-JP" dirty="0"/>
          </a:p>
          <a:p>
            <a:pPr lvl="1"/>
            <a:r>
              <a:rPr lang="ja-JP" altLang="en-US" dirty="0"/>
              <a:t>現在は手動で行っているため，これを自動化する</a:t>
            </a:r>
            <a:endParaRPr lang="en-US" altLang="ja-JP" dirty="0"/>
          </a:p>
          <a:p>
            <a:r>
              <a:rPr lang="ja-JP" altLang="en-US" dirty="0"/>
              <a:t>捕捉成功率の向上</a:t>
            </a:r>
            <a:endParaRPr lang="en-US" altLang="ja-JP" dirty="0"/>
          </a:p>
          <a:p>
            <a:pPr lvl="1"/>
            <a:r>
              <a:rPr lang="ja-JP" altLang="en-US" dirty="0"/>
              <a:t>今回、送信信号パターンによって成功率が変化</a:t>
            </a:r>
            <a:endParaRPr lang="en-US" altLang="ja-JP" dirty="0"/>
          </a:p>
          <a:p>
            <a:pPr lvl="1"/>
            <a:r>
              <a:rPr lang="ja-JP" altLang="en-US" dirty="0"/>
              <a:t>送信機</a:t>
            </a:r>
            <a:r>
              <a:rPr lang="en-US" altLang="ja-JP" dirty="0"/>
              <a:t>LED</a:t>
            </a:r>
            <a:r>
              <a:rPr lang="ja-JP" altLang="en-US" dirty="0"/>
              <a:t>を細分化することで一定の時間勾配が得られ、　　　　　成功率の向上が期待できる</a:t>
            </a:r>
            <a:endParaRPr kumimoji="1"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spTree>
    <p:extLst>
      <p:ext uri="{BB962C8B-B14F-4D97-AF65-F5344CB8AC3E}">
        <p14:creationId xmlns:p14="http://schemas.microsoft.com/office/powerpoint/2010/main" val="1565392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82180-CAA0-47BE-B6DB-B93850DF13AF}"/>
              </a:ext>
            </a:extLst>
          </p:cNvPr>
          <p:cNvSpPr>
            <a:spLocks noGrp="1"/>
          </p:cNvSpPr>
          <p:nvPr>
            <p:ph type="title"/>
          </p:nvPr>
        </p:nvSpPr>
        <p:spPr/>
        <p:txBody>
          <a:bodyPr/>
          <a:lstStyle/>
          <a:p>
            <a:r>
              <a:rPr kumimoji="1" lang="ja-JP" altLang="en-US" dirty="0"/>
              <a:t>全体のまとめ</a:t>
            </a:r>
          </a:p>
        </p:txBody>
      </p:sp>
      <p:sp>
        <p:nvSpPr>
          <p:cNvPr id="4" name="コンテンツ プレースホルダー 3">
            <a:extLst>
              <a:ext uri="{FF2B5EF4-FFF2-40B4-BE49-F238E27FC236}">
                <a16:creationId xmlns:a16="http://schemas.microsoft.com/office/drawing/2014/main" id="{8CC05D0E-94A4-42FE-BC3D-2D70E18E92A2}"/>
              </a:ext>
            </a:extLst>
          </p:cNvPr>
          <p:cNvSpPr>
            <a:spLocks noGrp="1"/>
          </p:cNvSpPr>
          <p:nvPr>
            <p:ph idx="1"/>
          </p:nvPr>
        </p:nvSpPr>
        <p:spPr/>
        <p:txBody>
          <a:bodyPr>
            <a:normAutofit/>
          </a:bodyPr>
          <a:lstStyle/>
          <a:p>
            <a:r>
              <a:rPr kumimoji="1" lang="ja-JP" altLang="en-US" dirty="0"/>
              <a:t>研究目的</a:t>
            </a:r>
            <a:endParaRPr kumimoji="1" lang="en-US" altLang="ja-JP" dirty="0"/>
          </a:p>
          <a:p>
            <a:pPr lvl="1"/>
            <a:r>
              <a:rPr lang="ja-JP" altLang="en-US" dirty="0"/>
              <a:t>移動する車両と側方の送信機との通信の実現</a:t>
            </a:r>
            <a:endParaRPr lang="en-US" altLang="ja-JP" dirty="0"/>
          </a:p>
          <a:p>
            <a:pPr lvl="1"/>
            <a:endParaRPr lang="en-US" altLang="ja-JP" dirty="0"/>
          </a:p>
          <a:p>
            <a:r>
              <a:rPr lang="ja-JP" altLang="en-US" dirty="0"/>
              <a:t>研究内容</a:t>
            </a:r>
            <a:endParaRPr lang="en-US" altLang="ja-JP" dirty="0"/>
          </a:p>
          <a:p>
            <a:pPr lvl="1"/>
            <a:r>
              <a:rPr lang="ja-JP" altLang="en-US" dirty="0"/>
              <a:t>追尾アルゴリズムの検討</a:t>
            </a:r>
            <a:endParaRPr lang="en-US" altLang="ja-JP" dirty="0"/>
          </a:p>
          <a:p>
            <a:pPr lvl="1"/>
            <a:r>
              <a:rPr lang="ja-JP" altLang="en-US" dirty="0"/>
              <a:t>通信性能評価</a:t>
            </a:r>
            <a:endParaRPr lang="en-US" altLang="ja-JP" dirty="0"/>
          </a:p>
          <a:p>
            <a:pPr lvl="1"/>
            <a:endParaRPr lang="en-US" altLang="ja-JP" dirty="0"/>
          </a:p>
          <a:p>
            <a:r>
              <a:rPr kumimoji="1" lang="ja-JP" altLang="en-US" dirty="0"/>
              <a:t>経過</a:t>
            </a:r>
            <a:endParaRPr kumimoji="1" lang="en-US" altLang="ja-JP" dirty="0"/>
          </a:p>
          <a:p>
            <a:pPr lvl="1"/>
            <a:r>
              <a:rPr lang="ja-JP" altLang="en-US" dirty="0"/>
              <a:t>先行研究のプログラムを，本研究モデルにも　　　　　　　　　　　　　適用できるように改善した</a:t>
            </a:r>
            <a:endParaRPr lang="en-US" altLang="ja-JP" dirty="0"/>
          </a:p>
          <a:p>
            <a:pPr lvl="1"/>
            <a:endParaRPr lang="en-US" altLang="ja-JP" dirty="0"/>
          </a:p>
          <a:p>
            <a:r>
              <a:rPr lang="ja-JP" altLang="en-US" dirty="0"/>
              <a:t>今後の予定</a:t>
            </a:r>
            <a:endParaRPr lang="en-US" altLang="ja-JP" dirty="0"/>
          </a:p>
          <a:p>
            <a:pPr lvl="1"/>
            <a:r>
              <a:rPr lang="en-US" altLang="ja-JP" dirty="0"/>
              <a:t>LED</a:t>
            </a:r>
            <a:r>
              <a:rPr lang="ja-JP" altLang="en-US" dirty="0"/>
              <a:t>補正の自動化手法の検討</a:t>
            </a:r>
            <a:endParaRPr lang="en-US" altLang="ja-JP" dirty="0"/>
          </a:p>
          <a:p>
            <a:pPr lvl="1"/>
            <a:r>
              <a:rPr lang="ja-JP" altLang="en-US" dirty="0"/>
              <a:t>送信信号点灯パターンの検討</a:t>
            </a:r>
            <a:endParaRPr lang="en-US" altLang="ja-JP" dirty="0"/>
          </a:p>
          <a:p>
            <a:endParaRPr lang="ja-JP" altLang="en-US" dirty="0"/>
          </a:p>
        </p:txBody>
      </p:sp>
      <p:sp>
        <p:nvSpPr>
          <p:cNvPr id="5" name="スライド番号プレースホルダー 4">
            <a:extLst>
              <a:ext uri="{FF2B5EF4-FFF2-40B4-BE49-F238E27FC236}">
                <a16:creationId xmlns:a16="http://schemas.microsoft.com/office/drawing/2014/main" id="{821BABF9-83EC-445C-A0CA-13C0051010EC}"/>
              </a:ext>
            </a:extLst>
          </p:cNvPr>
          <p:cNvSpPr>
            <a:spLocks noGrp="1"/>
          </p:cNvSpPr>
          <p:nvPr>
            <p:ph type="sldNum" sz="quarter" idx="12"/>
          </p:nvPr>
        </p:nvSpPr>
        <p:spPr/>
        <p:txBody>
          <a:bodyPr/>
          <a:lstStyle/>
          <a:p>
            <a:fld id="{4611F9C2-6641-4325-A1B0-8726CAAFC082}" type="slidenum">
              <a:rPr kumimoji="1" lang="ja-JP" altLang="en-US" smtClean="0"/>
              <a:t>18</a:t>
            </a:fld>
            <a:endParaRPr kumimoji="1" lang="ja-JP" altLang="en-US"/>
          </a:p>
        </p:txBody>
      </p:sp>
    </p:spTree>
    <p:extLst>
      <p:ext uri="{BB962C8B-B14F-4D97-AF65-F5344CB8AC3E}">
        <p14:creationId xmlns:p14="http://schemas.microsoft.com/office/powerpoint/2010/main" val="350681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930BC9-91C3-4B65-A402-3C80D453A5D6}"/>
              </a:ext>
            </a:extLst>
          </p:cNvPr>
          <p:cNvSpPr>
            <a:spLocks noGrp="1"/>
          </p:cNvSpPr>
          <p:nvPr>
            <p:ph type="ctrTitle"/>
          </p:nvPr>
        </p:nvSpPr>
        <p:spPr>
          <a:xfrm>
            <a:off x="685800" y="1878808"/>
            <a:ext cx="7772400" cy="1707923"/>
          </a:xfrm>
        </p:spPr>
        <p:txBody>
          <a:bodyPr/>
          <a:lstStyle/>
          <a:p>
            <a:r>
              <a:rPr kumimoji="1" lang="ja-JP" altLang="en-US" b="1" dirty="0"/>
              <a:t>ご清聴ありがとうございました</a:t>
            </a:r>
          </a:p>
        </p:txBody>
      </p:sp>
      <p:sp>
        <p:nvSpPr>
          <p:cNvPr id="3" name="字幕 2">
            <a:extLst>
              <a:ext uri="{FF2B5EF4-FFF2-40B4-BE49-F238E27FC236}">
                <a16:creationId xmlns:a16="http://schemas.microsoft.com/office/drawing/2014/main" id="{597E1F3A-0A75-4E5F-ACC1-17F1082B0B10}"/>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895469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車車間・路車間通信のための可視光通信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車車間・路車間通信の研究</a:t>
            </a:r>
            <a:endParaRPr kumimoji="1" lang="en-US" altLang="ja-JP" dirty="0"/>
          </a:p>
          <a:p>
            <a:pPr lvl="1"/>
            <a:r>
              <a:rPr kumimoji="1" lang="ja-JP" altLang="en-US" dirty="0"/>
              <a:t>運転支援システムへの利用</a:t>
            </a:r>
            <a:endParaRPr kumimoji="1" lang="en-US" altLang="ja-JP" dirty="0"/>
          </a:p>
          <a:p>
            <a:r>
              <a:rPr kumimoji="1" lang="ja-JP" altLang="en-US" dirty="0"/>
              <a:t>可視光通信</a:t>
            </a:r>
            <a:endParaRPr kumimoji="1" lang="en-US" altLang="ja-JP" dirty="0"/>
          </a:p>
          <a:p>
            <a:pPr lvl="1"/>
            <a:r>
              <a:rPr lang="ja-JP" altLang="en-US" dirty="0"/>
              <a:t>送信機に</a:t>
            </a:r>
            <a:r>
              <a:rPr lang="en-US" altLang="ja-JP" dirty="0"/>
              <a:t>LED</a:t>
            </a:r>
            <a:r>
              <a:rPr lang="ja-JP" altLang="en-US" dirty="0"/>
              <a:t>を，受信機にカメラを用いた通信</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a:t>
            </a:r>
            <a:endParaRPr kumimoji="1" lang="en-US" altLang="ja-JP" dirty="0"/>
          </a:p>
          <a:p>
            <a:pPr marL="457200" lvl="1" indent="0">
              <a:buNone/>
            </a:pPr>
            <a:r>
              <a:rPr lang="ja-JP" altLang="en-US" sz="2400" dirty="0"/>
              <a:t>⇒</a:t>
            </a:r>
            <a:r>
              <a:rPr lang="en-US" altLang="ja-JP" sz="2400" dirty="0"/>
              <a:t>ITS</a:t>
            </a:r>
            <a:r>
              <a:rPr lang="ja-JP" altLang="en-US" sz="2400" dirty="0"/>
              <a:t>可視光通信</a:t>
            </a:r>
            <a:r>
              <a:rPr lang="en-US" altLang="ja-JP" sz="2400" dirty="0"/>
              <a:t>(ITS:</a:t>
            </a:r>
            <a:r>
              <a:rPr lang="en-US" altLang="ja-JP" sz="2000" b="0" i="0" dirty="0">
                <a:solidFill>
                  <a:srgbClr val="202124"/>
                </a:solidFill>
                <a:effectLst/>
                <a:latin typeface="arial" panose="020B0604020202020204" pitchFamily="34" charset="0"/>
              </a:rPr>
              <a:t> Intelligent Transport Systems</a:t>
            </a:r>
            <a:r>
              <a:rPr lang="en-US" altLang="ja-JP" sz="2400" dirty="0"/>
              <a:t>)</a:t>
            </a:r>
            <a:endParaRPr kumimoji="1" lang="ja-JP" altLang="en-US" sz="2400"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grpSp>
        <p:nvGrpSpPr>
          <p:cNvPr id="5" name="グループ化 4">
            <a:extLst>
              <a:ext uri="{FF2B5EF4-FFF2-40B4-BE49-F238E27FC236}">
                <a16:creationId xmlns:a16="http://schemas.microsoft.com/office/drawing/2014/main" id="{C8CCE50A-6D06-4F48-B552-A3337AC108EA}"/>
              </a:ext>
            </a:extLst>
          </p:cNvPr>
          <p:cNvGrpSpPr>
            <a:grpSpLocks noChangeAspect="1"/>
          </p:cNvGrpSpPr>
          <p:nvPr/>
        </p:nvGrpSpPr>
        <p:grpSpPr>
          <a:xfrm>
            <a:off x="859369" y="4581828"/>
            <a:ext cx="7425261" cy="960480"/>
            <a:chOff x="1000778" y="5105167"/>
            <a:chExt cx="7134754" cy="960480"/>
          </a:xfrm>
        </p:grpSpPr>
        <p:sp>
          <p:nvSpPr>
            <p:cNvPr id="59" name="正方形/長方形 58">
              <a:extLst>
                <a:ext uri="{FF2B5EF4-FFF2-40B4-BE49-F238E27FC236}">
                  <a16:creationId xmlns:a16="http://schemas.microsoft.com/office/drawing/2014/main" id="{AC8B1EA6-F170-425C-8E87-CD89FE47A68C}"/>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2" name="直線コネクタ 61">
              <a:extLst>
                <a:ext uri="{FF2B5EF4-FFF2-40B4-BE49-F238E27FC236}">
                  <a16:creationId xmlns:a16="http://schemas.microsoft.com/office/drawing/2014/main" id="{04CB2EF0-45C0-46FF-A466-46CDB1E5B737}"/>
                </a:ext>
              </a:extLst>
            </p:cNvPr>
            <p:cNvCxnSpPr>
              <a:cxnSpLocks/>
            </p:cNvCxnSpPr>
            <p:nvPr/>
          </p:nvCxnSpPr>
          <p:spPr>
            <a:xfrm rot="16200000">
              <a:off x="5210878" y="3295352"/>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FEE05EF3-2023-4A90-BC43-DF784C3EF1E6}"/>
                </a:ext>
              </a:extLst>
            </p:cNvPr>
            <p:cNvCxnSpPr>
              <a:cxnSpLocks/>
            </p:cNvCxnSpPr>
            <p:nvPr/>
          </p:nvCxnSpPr>
          <p:spPr>
            <a:xfrm rot="16200000">
              <a:off x="2578377" y="5822738"/>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グループ化 6">
            <a:extLst>
              <a:ext uri="{FF2B5EF4-FFF2-40B4-BE49-F238E27FC236}">
                <a16:creationId xmlns:a16="http://schemas.microsoft.com/office/drawing/2014/main" id="{6F241F82-BC97-4E05-863A-D50FD62CBAF6}"/>
              </a:ext>
            </a:extLst>
          </p:cNvPr>
          <p:cNvGrpSpPr>
            <a:grpSpLocks noChangeAspect="1"/>
          </p:cNvGrpSpPr>
          <p:nvPr/>
        </p:nvGrpSpPr>
        <p:grpSpPr>
          <a:xfrm>
            <a:off x="852482" y="3930752"/>
            <a:ext cx="1199743" cy="1315776"/>
            <a:chOff x="1404437" y="4354147"/>
            <a:chExt cx="1514632" cy="1661119"/>
          </a:xfrm>
        </p:grpSpPr>
        <p:cxnSp>
          <p:nvCxnSpPr>
            <p:cNvPr id="93" name="直線コネクタ 92">
              <a:extLst>
                <a:ext uri="{FF2B5EF4-FFF2-40B4-BE49-F238E27FC236}">
                  <a16:creationId xmlns:a16="http://schemas.microsoft.com/office/drawing/2014/main" id="{1F3F8DFD-2FB0-43BB-912B-D3B5E5118CE8}"/>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2B246A93-766F-4853-A498-AF8356CC95F8}"/>
                </a:ext>
              </a:extLst>
            </p:cNvPr>
            <p:cNvGrpSpPr>
              <a:grpSpLocks noChangeAspect="1"/>
            </p:cNvGrpSpPr>
            <p:nvPr/>
          </p:nvGrpSpPr>
          <p:grpSpPr>
            <a:xfrm>
              <a:off x="1404437" y="4354147"/>
              <a:ext cx="1514632" cy="495671"/>
              <a:chOff x="464300" y="3727368"/>
              <a:chExt cx="2750148" cy="900000"/>
            </a:xfrm>
          </p:grpSpPr>
          <p:sp>
            <p:nvSpPr>
              <p:cNvPr id="95" name="フリーフォーム: 図形 94">
                <a:extLst>
                  <a:ext uri="{FF2B5EF4-FFF2-40B4-BE49-F238E27FC236}">
                    <a16:creationId xmlns:a16="http://schemas.microsoft.com/office/drawing/2014/main" id="{FDFA3176-CC92-41E7-9179-121A771607F5}"/>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96" name="楕円 95">
                <a:extLst>
                  <a:ext uri="{FF2B5EF4-FFF2-40B4-BE49-F238E27FC236}">
                    <a16:creationId xmlns:a16="http://schemas.microsoft.com/office/drawing/2014/main" id="{7E30C3D0-6A64-4D24-B082-32D09051E7F3}"/>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BC2466B0-DA52-48D1-B572-7398C473D7A8}"/>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9192B328-9301-43BB-BE19-F74B7096AECC}"/>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01" name="直線矢印コネクタ 100">
            <a:extLst>
              <a:ext uri="{FF2B5EF4-FFF2-40B4-BE49-F238E27FC236}">
                <a16:creationId xmlns:a16="http://schemas.microsoft.com/office/drawing/2014/main" id="{9970892C-5C62-4CA5-BFE2-A8F7A795B02F}"/>
              </a:ext>
            </a:extLst>
          </p:cNvPr>
          <p:cNvCxnSpPr>
            <a:cxnSpLocks/>
          </p:cNvCxnSpPr>
          <p:nvPr/>
        </p:nvCxnSpPr>
        <p:spPr>
          <a:xfrm>
            <a:off x="1670934" y="4408434"/>
            <a:ext cx="1089526" cy="5100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6" name="グループ化 5">
            <a:extLst>
              <a:ext uri="{FF2B5EF4-FFF2-40B4-BE49-F238E27FC236}">
                <a16:creationId xmlns:a16="http://schemas.microsoft.com/office/drawing/2014/main" id="{758D82D3-A905-4411-80FD-88064B3FA36E}"/>
              </a:ext>
            </a:extLst>
          </p:cNvPr>
          <p:cNvGrpSpPr>
            <a:grpSpLocks noChangeAspect="1"/>
          </p:cNvGrpSpPr>
          <p:nvPr/>
        </p:nvGrpSpPr>
        <p:grpSpPr>
          <a:xfrm>
            <a:off x="2767456" y="4752873"/>
            <a:ext cx="1618781" cy="990313"/>
            <a:chOff x="4790667" y="5006388"/>
            <a:chExt cx="2195047" cy="1342852"/>
          </a:xfrm>
        </p:grpSpPr>
        <p:pic>
          <p:nvPicPr>
            <p:cNvPr id="81" name="図 80">
              <a:extLst>
                <a:ext uri="{FF2B5EF4-FFF2-40B4-BE49-F238E27FC236}">
                  <a16:creationId xmlns:a16="http://schemas.microsoft.com/office/drawing/2014/main" id="{1E5D38C6-997B-466F-861F-F85A9E29D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67" name="フリーフォーム: 図形 66">
              <a:extLst>
                <a:ext uri="{FF2B5EF4-FFF2-40B4-BE49-F238E27FC236}">
                  <a16:creationId xmlns:a16="http://schemas.microsoft.com/office/drawing/2014/main" id="{CBC03B68-73DC-45FC-8E0B-4FE524B1F76C}"/>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5" name="グループ化 24">
            <a:extLst>
              <a:ext uri="{FF2B5EF4-FFF2-40B4-BE49-F238E27FC236}">
                <a16:creationId xmlns:a16="http://schemas.microsoft.com/office/drawing/2014/main" id="{5F851251-258A-4CCF-BD66-B63EAEC4764A}"/>
              </a:ext>
            </a:extLst>
          </p:cNvPr>
          <p:cNvGrpSpPr>
            <a:grpSpLocks noChangeAspect="1"/>
          </p:cNvGrpSpPr>
          <p:nvPr/>
        </p:nvGrpSpPr>
        <p:grpSpPr>
          <a:xfrm>
            <a:off x="6392972" y="4751372"/>
            <a:ext cx="1618781" cy="990313"/>
            <a:chOff x="4790667" y="5006388"/>
            <a:chExt cx="2195047" cy="1342852"/>
          </a:xfrm>
        </p:grpSpPr>
        <p:pic>
          <p:nvPicPr>
            <p:cNvPr id="26" name="図 25">
              <a:extLst>
                <a:ext uri="{FF2B5EF4-FFF2-40B4-BE49-F238E27FC236}">
                  <a16:creationId xmlns:a16="http://schemas.microsoft.com/office/drawing/2014/main" id="{D9388005-5E3C-45A6-BE84-15B572ED9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27" name="フリーフォーム: 図形 26">
              <a:extLst>
                <a:ext uri="{FF2B5EF4-FFF2-40B4-BE49-F238E27FC236}">
                  <a16:creationId xmlns:a16="http://schemas.microsoft.com/office/drawing/2014/main" id="{5C908ACE-7587-465E-A7E0-A56694534005}"/>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28" name="直線矢印コネクタ 27">
            <a:extLst>
              <a:ext uri="{FF2B5EF4-FFF2-40B4-BE49-F238E27FC236}">
                <a16:creationId xmlns:a16="http://schemas.microsoft.com/office/drawing/2014/main" id="{B05E6596-413A-4853-A7C5-F1F51CBF82CF}"/>
              </a:ext>
            </a:extLst>
          </p:cNvPr>
          <p:cNvCxnSpPr>
            <a:cxnSpLocks/>
          </p:cNvCxnSpPr>
          <p:nvPr/>
        </p:nvCxnSpPr>
        <p:spPr>
          <a:xfrm flipV="1">
            <a:off x="4393233" y="4972982"/>
            <a:ext cx="1999739" cy="2290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B95DB492-31B2-4621-BAAB-9BE0EA53484B}"/>
              </a:ext>
            </a:extLst>
          </p:cNvPr>
          <p:cNvSpPr txBox="1"/>
          <p:nvPr/>
        </p:nvSpPr>
        <p:spPr>
          <a:xfrm>
            <a:off x="2813979" y="4020258"/>
            <a:ext cx="312176" cy="369332"/>
          </a:xfrm>
          <a:prstGeom prst="rect">
            <a:avLst/>
          </a:prstGeom>
          <a:noFill/>
        </p:spPr>
        <p:txBody>
          <a:bodyPr wrap="square" rtlCol="0">
            <a:spAutoFit/>
          </a:bodyPr>
          <a:lstStyle/>
          <a:p>
            <a:r>
              <a:rPr kumimoji="1" lang="en-US" altLang="ja-JP" dirty="0"/>
              <a:t>1</a:t>
            </a:r>
            <a:endParaRPr kumimoji="1" lang="ja-JP" altLang="en-US" dirty="0"/>
          </a:p>
        </p:txBody>
      </p:sp>
      <p:sp>
        <p:nvSpPr>
          <p:cNvPr id="40" name="テキスト ボックス 39">
            <a:extLst>
              <a:ext uri="{FF2B5EF4-FFF2-40B4-BE49-F238E27FC236}">
                <a16:creationId xmlns:a16="http://schemas.microsoft.com/office/drawing/2014/main" id="{963F97C4-974F-43AA-996D-5C55052FF763}"/>
              </a:ext>
            </a:extLst>
          </p:cNvPr>
          <p:cNvSpPr txBox="1"/>
          <p:nvPr/>
        </p:nvSpPr>
        <p:spPr>
          <a:xfrm>
            <a:off x="3158453" y="4020258"/>
            <a:ext cx="312176" cy="369332"/>
          </a:xfrm>
          <a:prstGeom prst="rect">
            <a:avLst/>
          </a:prstGeom>
          <a:noFill/>
        </p:spPr>
        <p:txBody>
          <a:bodyPr wrap="square" rtlCol="0">
            <a:spAutoFit/>
          </a:bodyPr>
          <a:lstStyle/>
          <a:p>
            <a:r>
              <a:rPr kumimoji="1" lang="en-US" altLang="ja-JP" dirty="0"/>
              <a:t>0</a:t>
            </a:r>
            <a:endParaRPr kumimoji="1" lang="ja-JP" altLang="en-US" dirty="0"/>
          </a:p>
        </p:txBody>
      </p:sp>
      <p:pic>
        <p:nvPicPr>
          <p:cNvPr id="41" name="図 40">
            <a:extLst>
              <a:ext uri="{FF2B5EF4-FFF2-40B4-BE49-F238E27FC236}">
                <a16:creationId xmlns:a16="http://schemas.microsoft.com/office/drawing/2014/main" id="{DA22C508-98F7-425F-88C0-8CFD4AE955FC}"/>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a:off x="2771088" y="4385753"/>
            <a:ext cx="742329" cy="351975"/>
          </a:xfrm>
          <a:prstGeom prst="rect">
            <a:avLst/>
          </a:prstGeom>
          <a:ln w="19050">
            <a:solidFill>
              <a:srgbClr val="FF0000"/>
            </a:solidFill>
          </a:ln>
        </p:spPr>
      </p:pic>
      <p:sp>
        <p:nvSpPr>
          <p:cNvPr id="43" name="テキスト ボックス 42">
            <a:extLst>
              <a:ext uri="{FF2B5EF4-FFF2-40B4-BE49-F238E27FC236}">
                <a16:creationId xmlns:a16="http://schemas.microsoft.com/office/drawing/2014/main" id="{4D2C5063-54B8-48D0-9EA6-FFB972E05B0C}"/>
              </a:ext>
            </a:extLst>
          </p:cNvPr>
          <p:cNvSpPr txBox="1"/>
          <p:nvPr/>
        </p:nvSpPr>
        <p:spPr>
          <a:xfrm>
            <a:off x="6439763" y="4008201"/>
            <a:ext cx="312176" cy="369332"/>
          </a:xfrm>
          <a:prstGeom prst="rect">
            <a:avLst/>
          </a:prstGeom>
          <a:noFill/>
        </p:spPr>
        <p:txBody>
          <a:bodyPr wrap="square" rtlCol="0">
            <a:spAutoFit/>
          </a:bodyPr>
          <a:lstStyle/>
          <a:p>
            <a:r>
              <a:rPr kumimoji="1" lang="en-US" altLang="ja-JP" dirty="0"/>
              <a:t>0</a:t>
            </a:r>
            <a:endParaRPr kumimoji="1" lang="ja-JP" altLang="en-US" dirty="0"/>
          </a:p>
        </p:txBody>
      </p:sp>
      <p:sp>
        <p:nvSpPr>
          <p:cNvPr id="44" name="テキスト ボックス 43">
            <a:extLst>
              <a:ext uri="{FF2B5EF4-FFF2-40B4-BE49-F238E27FC236}">
                <a16:creationId xmlns:a16="http://schemas.microsoft.com/office/drawing/2014/main" id="{62D419E8-35E8-40E1-A466-CE2242A48D42}"/>
              </a:ext>
            </a:extLst>
          </p:cNvPr>
          <p:cNvSpPr txBox="1"/>
          <p:nvPr/>
        </p:nvSpPr>
        <p:spPr>
          <a:xfrm>
            <a:off x="6784237" y="4008201"/>
            <a:ext cx="312176" cy="369332"/>
          </a:xfrm>
          <a:prstGeom prst="rect">
            <a:avLst/>
          </a:prstGeom>
          <a:noFill/>
        </p:spPr>
        <p:txBody>
          <a:bodyPr wrap="square" rtlCol="0">
            <a:spAutoFit/>
          </a:bodyPr>
          <a:lstStyle/>
          <a:p>
            <a:r>
              <a:rPr kumimoji="1" lang="en-US" altLang="ja-JP" dirty="0"/>
              <a:t>1</a:t>
            </a:r>
            <a:endParaRPr kumimoji="1" lang="ja-JP" altLang="en-US" dirty="0"/>
          </a:p>
        </p:txBody>
      </p:sp>
      <p:pic>
        <p:nvPicPr>
          <p:cNvPr id="45" name="図 44">
            <a:extLst>
              <a:ext uri="{FF2B5EF4-FFF2-40B4-BE49-F238E27FC236}">
                <a16:creationId xmlns:a16="http://schemas.microsoft.com/office/drawing/2014/main" id="{8DD6E640-A43A-43D8-8798-22A543003A34}"/>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flipH="1">
            <a:off x="6396872" y="4373696"/>
            <a:ext cx="742329" cy="351975"/>
          </a:xfrm>
          <a:prstGeom prst="rect">
            <a:avLst/>
          </a:prstGeom>
          <a:ln w="19050">
            <a:solidFill>
              <a:srgbClr val="FF0000"/>
            </a:solidFill>
          </a:ln>
        </p:spPr>
      </p:pic>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EA70B-3CDD-4C34-A22E-7C11FBD666E3}"/>
              </a:ext>
            </a:extLst>
          </p:cNvPr>
          <p:cNvSpPr>
            <a:spLocks noGrp="1"/>
          </p:cNvSpPr>
          <p:nvPr>
            <p:ph type="title"/>
          </p:nvPr>
        </p:nvSpPr>
        <p:spPr/>
        <p:txBody>
          <a:bodyPr/>
          <a:lstStyle/>
          <a:p>
            <a:pPr algn="ctr"/>
            <a:r>
              <a:rPr kumimoji="1" lang="ja-JP" altLang="en-US" dirty="0"/>
              <a:t>捕捉スライド</a:t>
            </a:r>
          </a:p>
        </p:txBody>
      </p:sp>
      <p:sp>
        <p:nvSpPr>
          <p:cNvPr id="3" name="テキスト プレースホルダー 2">
            <a:extLst>
              <a:ext uri="{FF2B5EF4-FFF2-40B4-BE49-F238E27FC236}">
                <a16:creationId xmlns:a16="http://schemas.microsoft.com/office/drawing/2014/main" id="{6FB0D50C-9334-4A3D-A365-9E6327DC291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9AD302-AC4A-4F24-ABA8-8E78349A3240}"/>
              </a:ext>
            </a:extLst>
          </p:cNvPr>
          <p:cNvSpPr>
            <a:spLocks noGrp="1"/>
          </p:cNvSpPr>
          <p:nvPr>
            <p:ph type="sldNum" sz="quarter" idx="12"/>
          </p:nvPr>
        </p:nvSpPr>
        <p:spPr/>
        <p:txBody>
          <a:bodyPr/>
          <a:lstStyle/>
          <a:p>
            <a:fld id="{4611F9C2-6641-4325-A1B0-8726CAAFC082}" type="slidenum">
              <a:rPr kumimoji="1" lang="ja-JP" altLang="en-US" smtClean="0"/>
              <a:t>20</a:t>
            </a:fld>
            <a:endParaRPr kumimoji="1" lang="ja-JP" altLang="en-US"/>
          </a:p>
        </p:txBody>
      </p:sp>
    </p:spTree>
    <p:extLst>
      <p:ext uri="{BB962C8B-B14F-4D97-AF65-F5344CB8AC3E}">
        <p14:creationId xmlns:p14="http://schemas.microsoft.com/office/powerpoint/2010/main" val="577826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及び背景の時間</a:t>
            </a:r>
            <a:r>
              <a:rPr lang="en-US" altLang="ja-JP" dirty="0"/>
              <a:t>-</a:t>
            </a:r>
            <a:r>
              <a:rPr lang="ja-JP" altLang="en-US" dirty="0"/>
              <a:t>空間勾配散布図の作成</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散布図作成の際に、</a:t>
            </a:r>
            <a:r>
              <a:rPr lang="en-US" altLang="ja-JP" dirty="0"/>
              <a:t>LED</a:t>
            </a:r>
            <a:r>
              <a:rPr lang="ja-JP" altLang="en-US" dirty="0"/>
              <a:t>と背景それぞれ以下のようにした</a:t>
            </a:r>
            <a:endParaRPr lang="en-US" altLang="ja-JP" dirty="0"/>
          </a:p>
          <a:p>
            <a:pPr lvl="1"/>
            <a:r>
              <a:rPr lang="en-US" altLang="ja-JP" dirty="0"/>
              <a:t>LED</a:t>
            </a:r>
            <a:r>
              <a:rPr lang="ja-JP" altLang="en-US" dirty="0"/>
              <a:t>：画像中から</a:t>
            </a:r>
            <a:r>
              <a:rPr lang="en-US" altLang="ja-JP" dirty="0"/>
              <a:t>LED</a:t>
            </a:r>
            <a:r>
              <a:rPr lang="ja-JP" altLang="en-US" dirty="0"/>
              <a:t>位置を調べ、</a:t>
            </a:r>
            <a:r>
              <a:rPr lang="en-US" altLang="ja-JP" dirty="0"/>
              <a:t>LED</a:t>
            </a:r>
            <a:r>
              <a:rPr lang="ja-JP" altLang="en-US" dirty="0"/>
              <a:t>中心とした</a:t>
            </a:r>
            <a:r>
              <a:rPr lang="en-US" altLang="ja-JP" dirty="0"/>
              <a:t>5x5</a:t>
            </a:r>
            <a:r>
              <a:rPr lang="ja-JP" altLang="en-US" dirty="0"/>
              <a:t>ピクセル</a:t>
            </a:r>
            <a:endParaRPr lang="en-US" altLang="ja-JP" dirty="0"/>
          </a:p>
          <a:p>
            <a:pPr lvl="1"/>
            <a:r>
              <a:rPr lang="ja-JP" altLang="en-US" dirty="0"/>
              <a:t>背景：上記</a:t>
            </a:r>
            <a:r>
              <a:rPr lang="en-US" altLang="ja-JP" dirty="0"/>
              <a:t>LED</a:t>
            </a:r>
            <a:r>
              <a:rPr lang="ja-JP" altLang="en-US" dirty="0"/>
              <a:t>以外のピクセル</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921" y="2542758"/>
            <a:ext cx="3453773" cy="3453773"/>
          </a:xfrm>
          <a:prstGeom prst="rect">
            <a:avLst/>
          </a:prstGeom>
        </p:spPr>
      </p:pic>
      <p:pic>
        <p:nvPicPr>
          <p:cNvPr id="14" name="図 13">
            <a:extLst>
              <a:ext uri="{FF2B5EF4-FFF2-40B4-BE49-F238E27FC236}">
                <a16:creationId xmlns:a16="http://schemas.microsoft.com/office/drawing/2014/main" id="{41EC2F5E-0F9C-47A4-B42B-CB846F55E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241" y="2961767"/>
            <a:ext cx="2880000" cy="2880000"/>
          </a:xfrm>
          <a:prstGeom prst="rect">
            <a:avLst/>
          </a:prstGeom>
        </p:spPr>
      </p:pic>
      <p:sp>
        <p:nvSpPr>
          <p:cNvPr id="15" name="正方形/長方形 14">
            <a:extLst>
              <a:ext uri="{FF2B5EF4-FFF2-40B4-BE49-F238E27FC236}">
                <a16:creationId xmlns:a16="http://schemas.microsoft.com/office/drawing/2014/main" id="{15E783E3-BABE-45D3-BE56-073003B60E56}"/>
              </a:ext>
            </a:extLst>
          </p:cNvPr>
          <p:cNvSpPr/>
          <p:nvPr/>
        </p:nvSpPr>
        <p:spPr>
          <a:xfrm>
            <a:off x="2242457" y="4038872"/>
            <a:ext cx="1422400" cy="141124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D08939C-A8AC-442E-9F54-201A3F87AAEC}"/>
              </a:ext>
            </a:extLst>
          </p:cNvPr>
          <p:cNvSpPr/>
          <p:nvPr/>
        </p:nvSpPr>
        <p:spPr>
          <a:xfrm>
            <a:off x="2237551" y="2922136"/>
            <a:ext cx="1422400" cy="1071774"/>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F8305F0-2970-462B-8BE3-322C58D509AF}"/>
              </a:ext>
            </a:extLst>
          </p:cNvPr>
          <p:cNvSpPr/>
          <p:nvPr/>
        </p:nvSpPr>
        <p:spPr>
          <a:xfrm>
            <a:off x="2231838" y="5479143"/>
            <a:ext cx="1422400" cy="384395"/>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984BE7-9561-495D-A920-977C20137B01}"/>
              </a:ext>
            </a:extLst>
          </p:cNvPr>
          <p:cNvSpPr/>
          <p:nvPr/>
        </p:nvSpPr>
        <p:spPr>
          <a:xfrm>
            <a:off x="1356777" y="4575660"/>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LED</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4D06EBB0-448B-4538-8E78-5C947CE66A6C}"/>
              </a:ext>
            </a:extLst>
          </p:cNvPr>
          <p:cNvSpPr/>
          <p:nvPr/>
        </p:nvSpPr>
        <p:spPr>
          <a:xfrm>
            <a:off x="1356777" y="3309554"/>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
        <p:nvSpPr>
          <p:cNvPr id="26" name="正方形/長方形 25">
            <a:extLst>
              <a:ext uri="{FF2B5EF4-FFF2-40B4-BE49-F238E27FC236}">
                <a16:creationId xmlns:a16="http://schemas.microsoft.com/office/drawing/2014/main" id="{9BD1299F-1A47-4DB7-ABDC-DFD1C1E50625}"/>
              </a:ext>
            </a:extLst>
          </p:cNvPr>
          <p:cNvSpPr/>
          <p:nvPr/>
        </p:nvSpPr>
        <p:spPr>
          <a:xfrm>
            <a:off x="1356777" y="5518662"/>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Tree>
    <p:extLst>
      <p:ext uri="{BB962C8B-B14F-4D97-AF65-F5344CB8AC3E}">
        <p14:creationId xmlns:p14="http://schemas.microsoft.com/office/powerpoint/2010/main" val="624618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ja-JP" altLang="en-US" dirty="0"/>
              <a:t>格子状信号が捕捉できなかった原因</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格子状信号は、</a:t>
            </a:r>
            <a:r>
              <a:rPr lang="en-US" altLang="ja-JP" dirty="0"/>
              <a:t>2</a:t>
            </a:r>
            <a:r>
              <a:rPr lang="ja-JP" altLang="en-US" dirty="0"/>
              <a:t>つのパターンを交互に送信しているため、</a:t>
            </a:r>
            <a:r>
              <a:rPr lang="en-US" altLang="ja-JP" dirty="0"/>
              <a:t>LED</a:t>
            </a:r>
            <a:r>
              <a:rPr lang="ja-JP" altLang="en-US" dirty="0"/>
              <a:t>の輝度一変化がなく、時間勾配が小さくなってしまった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pic>
        <p:nvPicPr>
          <p:cNvPr id="7" name="コンテンツ プレースホルダー 7">
            <a:extLst>
              <a:ext uri="{FF2B5EF4-FFF2-40B4-BE49-F238E27FC236}">
                <a16:creationId xmlns:a16="http://schemas.microsoft.com/office/drawing/2014/main" id="{99ABC52C-109E-44F9-8FF3-7261D61A1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600" y="2777961"/>
            <a:ext cx="2880000" cy="2880000"/>
          </a:xfrm>
          <a:prstGeom prst="rect">
            <a:avLst/>
          </a:prstGeom>
        </p:spPr>
      </p:pic>
      <p:sp>
        <p:nvSpPr>
          <p:cNvPr id="17" name="正方形/長方形 16">
            <a:extLst>
              <a:ext uri="{FF2B5EF4-FFF2-40B4-BE49-F238E27FC236}">
                <a16:creationId xmlns:a16="http://schemas.microsoft.com/office/drawing/2014/main" id="{05F8928F-6034-428E-964B-6C7490017C2C}"/>
              </a:ext>
            </a:extLst>
          </p:cNvPr>
          <p:cNvSpPr/>
          <p:nvPr/>
        </p:nvSpPr>
        <p:spPr>
          <a:xfrm>
            <a:off x="6585588" y="2545841"/>
            <a:ext cx="991524"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格子状</a:t>
            </a:r>
          </a:p>
        </p:txBody>
      </p:sp>
      <p:pic>
        <p:nvPicPr>
          <p:cNvPr id="13" name="図 12">
            <a:extLst>
              <a:ext uri="{FF2B5EF4-FFF2-40B4-BE49-F238E27FC236}">
                <a16:creationId xmlns:a16="http://schemas.microsoft.com/office/drawing/2014/main" id="{8CDA22AB-CE1A-43B0-ADE3-322F1782A759}"/>
              </a:ext>
            </a:extLst>
          </p:cNvPr>
          <p:cNvPicPr>
            <a:picLocks noChangeAspect="1"/>
          </p:cNvPicPr>
          <p:nvPr/>
        </p:nvPicPr>
        <p:blipFill rotWithShape="1">
          <a:blip r:embed="rId3">
            <a:extLst>
              <a:ext uri="{28A0092B-C50C-407E-A947-70E740481C1C}">
                <a14:useLocalDpi xmlns:a14="http://schemas.microsoft.com/office/drawing/2010/main" val="0"/>
              </a:ext>
            </a:extLst>
          </a:blip>
          <a:srcRect l="22999" t="28792" r="21189" b="17944"/>
          <a:stretch/>
        </p:blipFill>
        <p:spPr>
          <a:xfrm>
            <a:off x="838200" y="2025274"/>
            <a:ext cx="1440000" cy="1374285"/>
          </a:xfrm>
          <a:prstGeom prst="rect">
            <a:avLst/>
          </a:prstGeom>
          <a:ln w="25400">
            <a:solidFill>
              <a:schemeClr val="tx1"/>
            </a:solidFill>
          </a:ln>
        </p:spPr>
      </p:pic>
      <p:pic>
        <p:nvPicPr>
          <p:cNvPr id="14" name="図 13">
            <a:extLst>
              <a:ext uri="{FF2B5EF4-FFF2-40B4-BE49-F238E27FC236}">
                <a16:creationId xmlns:a16="http://schemas.microsoft.com/office/drawing/2014/main" id="{82E45EC0-3ED1-43EB-A29F-F346EA7E3CF8}"/>
              </a:ext>
            </a:extLst>
          </p:cNvPr>
          <p:cNvPicPr>
            <a:picLocks noChangeAspect="1"/>
          </p:cNvPicPr>
          <p:nvPr/>
        </p:nvPicPr>
        <p:blipFill rotWithShape="1">
          <a:blip r:embed="rId4">
            <a:extLst>
              <a:ext uri="{28A0092B-C50C-407E-A947-70E740481C1C}">
                <a14:useLocalDpi xmlns:a14="http://schemas.microsoft.com/office/drawing/2010/main" val="0"/>
              </a:ext>
            </a:extLst>
          </a:blip>
          <a:srcRect l="21829" t="29490" r="22360" b="17246"/>
          <a:stretch/>
        </p:blipFill>
        <p:spPr>
          <a:xfrm>
            <a:off x="838200" y="3625850"/>
            <a:ext cx="1440000" cy="1374287"/>
          </a:xfrm>
          <a:prstGeom prst="rect">
            <a:avLst/>
          </a:prstGeom>
          <a:ln w="25400">
            <a:solidFill>
              <a:schemeClr val="tx1"/>
            </a:solidFill>
          </a:ln>
        </p:spPr>
      </p:pic>
      <p:pic>
        <p:nvPicPr>
          <p:cNvPr id="16" name="図 15">
            <a:extLst>
              <a:ext uri="{FF2B5EF4-FFF2-40B4-BE49-F238E27FC236}">
                <a16:creationId xmlns:a16="http://schemas.microsoft.com/office/drawing/2014/main" id="{A325EF65-B80C-4562-9285-CB75D6028001}"/>
              </a:ext>
            </a:extLst>
          </p:cNvPr>
          <p:cNvPicPr>
            <a:picLocks noChangeAspect="1"/>
          </p:cNvPicPr>
          <p:nvPr/>
        </p:nvPicPr>
        <p:blipFill rotWithShape="1">
          <a:blip r:embed="rId3">
            <a:extLst>
              <a:ext uri="{28A0092B-C50C-407E-A947-70E740481C1C}">
                <a14:useLocalDpi xmlns:a14="http://schemas.microsoft.com/office/drawing/2010/main" val="0"/>
              </a:ext>
            </a:extLst>
          </a:blip>
          <a:srcRect l="22999" t="28792" r="21189" b="17944"/>
          <a:stretch/>
        </p:blipFill>
        <p:spPr>
          <a:xfrm>
            <a:off x="853350" y="5226428"/>
            <a:ext cx="1440000" cy="1374285"/>
          </a:xfrm>
          <a:prstGeom prst="rect">
            <a:avLst/>
          </a:prstGeom>
          <a:ln w="25400">
            <a:solidFill>
              <a:schemeClr val="tx1"/>
            </a:solidFill>
          </a:ln>
        </p:spPr>
      </p:pic>
      <p:sp>
        <p:nvSpPr>
          <p:cNvPr id="3" name="右大かっこ 2">
            <a:extLst>
              <a:ext uri="{FF2B5EF4-FFF2-40B4-BE49-F238E27FC236}">
                <a16:creationId xmlns:a16="http://schemas.microsoft.com/office/drawing/2014/main" id="{13DC8739-CC03-4F9C-8D25-A29F4ECFE180}"/>
              </a:ext>
            </a:extLst>
          </p:cNvPr>
          <p:cNvSpPr/>
          <p:nvPr/>
        </p:nvSpPr>
        <p:spPr>
          <a:xfrm>
            <a:off x="2307050" y="2712416"/>
            <a:ext cx="781050" cy="3218484"/>
          </a:xfrm>
          <a:prstGeom prst="rightBracket">
            <a:avLst/>
          </a:prstGeom>
          <a:ln w="38100">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7D34414-83B3-415D-8967-40C0650F67D1}"/>
              </a:ext>
            </a:extLst>
          </p:cNvPr>
          <p:cNvSpPr txBox="1"/>
          <p:nvPr/>
        </p:nvSpPr>
        <p:spPr>
          <a:xfrm>
            <a:off x="3138795" y="4082365"/>
            <a:ext cx="2420616" cy="646331"/>
          </a:xfrm>
          <a:prstGeom prst="rect">
            <a:avLst/>
          </a:prstGeom>
          <a:noFill/>
        </p:spPr>
        <p:txBody>
          <a:bodyPr wrap="square" rtlCol="0">
            <a:spAutoFit/>
          </a:bodyPr>
          <a:lstStyle/>
          <a:p>
            <a:r>
              <a:rPr kumimoji="1" lang="ja-JP" altLang="en-US" dirty="0"/>
              <a:t>時間変化無し</a:t>
            </a:r>
            <a:endParaRPr kumimoji="1" lang="en-US" altLang="ja-JP" dirty="0"/>
          </a:p>
          <a:p>
            <a:r>
              <a:rPr kumimoji="1" lang="ja-JP" altLang="en-US" dirty="0"/>
              <a:t>⇒時間勾配が小さい</a:t>
            </a:r>
          </a:p>
        </p:txBody>
      </p:sp>
    </p:spTree>
    <p:extLst>
      <p:ext uri="{BB962C8B-B14F-4D97-AF65-F5344CB8AC3E}">
        <p14:creationId xmlns:p14="http://schemas.microsoft.com/office/powerpoint/2010/main" val="411631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捕捉成功率と平均フレーム数の関係</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u="sng" dirty="0"/>
              <a:t>平均フレーム数、</a:t>
            </a:r>
            <a:r>
              <a:rPr lang="en-US" altLang="ja-JP" u="sng" dirty="0"/>
              <a:t>k=3</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u="sng" dirty="0"/>
              <a:t>平均フレーム数、</a:t>
            </a:r>
            <a:r>
              <a:rPr lang="en-US" altLang="ja-JP" u="sng" dirty="0"/>
              <a:t>k=10</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23</a:t>
            </a:fld>
            <a:endParaRPr kumimoji="1" lang="ja-JP" altLang="en-US" dirty="0"/>
          </a:p>
        </p:txBody>
      </p:sp>
      <p:pic>
        <p:nvPicPr>
          <p:cNvPr id="8" name="図 7">
            <a:extLst>
              <a:ext uri="{FF2B5EF4-FFF2-40B4-BE49-F238E27FC236}">
                <a16:creationId xmlns:a16="http://schemas.microsoft.com/office/drawing/2014/main" id="{151BB43A-607B-4F54-B564-5BA978D9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310" y="4063396"/>
            <a:ext cx="2160000" cy="2160000"/>
          </a:xfrm>
          <a:prstGeom prst="rect">
            <a:avLst/>
          </a:prstGeom>
        </p:spPr>
      </p:pic>
      <p:pic>
        <p:nvPicPr>
          <p:cNvPr id="10" name="図 9">
            <a:extLst>
              <a:ext uri="{FF2B5EF4-FFF2-40B4-BE49-F238E27FC236}">
                <a16:creationId xmlns:a16="http://schemas.microsoft.com/office/drawing/2014/main" id="{73441744-7FEE-463E-839C-019DE1D64727}"/>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22509" y="1256532"/>
            <a:ext cx="2327586" cy="2160000"/>
          </a:xfrm>
          <a:prstGeom prst="rect">
            <a:avLst/>
          </a:prstGeom>
        </p:spPr>
      </p:pic>
      <p:pic>
        <p:nvPicPr>
          <p:cNvPr id="18" name="図 17">
            <a:extLst>
              <a:ext uri="{FF2B5EF4-FFF2-40B4-BE49-F238E27FC236}">
                <a16:creationId xmlns:a16="http://schemas.microsoft.com/office/drawing/2014/main" id="{7A1F6AB3-35E0-4BA4-BD3A-2AD4D8EE4416}"/>
              </a:ext>
            </a:extLst>
          </p:cNvPr>
          <p:cNvPicPr>
            <a:picLocks noChangeAspect="1"/>
          </p:cNvPicPr>
          <p:nvPr/>
        </p:nvPicPr>
        <p:blipFill rotWithShape="1">
          <a:blip r:embed="rId4">
            <a:extLst>
              <a:ext uri="{28A0092B-C50C-407E-A947-70E740481C1C}">
                <a14:useLocalDpi xmlns:a14="http://schemas.microsoft.com/office/drawing/2010/main" val="0"/>
              </a:ext>
            </a:extLst>
          </a:blip>
          <a:srcRect r="50700"/>
          <a:stretch/>
        </p:blipFill>
        <p:spPr>
          <a:xfrm>
            <a:off x="506804" y="4063396"/>
            <a:ext cx="2160000" cy="2160000"/>
          </a:xfrm>
          <a:prstGeom prst="rect">
            <a:avLst/>
          </a:prstGeom>
        </p:spPr>
      </p:pic>
      <p:pic>
        <p:nvPicPr>
          <p:cNvPr id="20" name="図 19">
            <a:extLst>
              <a:ext uri="{FF2B5EF4-FFF2-40B4-BE49-F238E27FC236}">
                <a16:creationId xmlns:a16="http://schemas.microsoft.com/office/drawing/2014/main" id="{E8127629-0F8D-4872-8942-09801E29679D}"/>
              </a:ext>
            </a:extLst>
          </p:cNvPr>
          <p:cNvPicPr>
            <a:picLocks noChangeAspect="1"/>
          </p:cNvPicPr>
          <p:nvPr/>
        </p:nvPicPr>
        <p:blipFill rotWithShape="1">
          <a:blip r:embed="rId4">
            <a:extLst>
              <a:ext uri="{28A0092B-C50C-407E-A947-70E740481C1C}">
                <a14:useLocalDpi xmlns:a14="http://schemas.microsoft.com/office/drawing/2010/main" val="0"/>
              </a:ext>
            </a:extLst>
          </a:blip>
          <a:srcRect l="55489" t="6580" r="53" b="4198"/>
          <a:stretch/>
        </p:blipFill>
        <p:spPr>
          <a:xfrm>
            <a:off x="3760376" y="4063396"/>
            <a:ext cx="2183166" cy="2160000"/>
          </a:xfrm>
          <a:prstGeom prst="rect">
            <a:avLst/>
          </a:prstGeom>
        </p:spPr>
      </p:pic>
      <p:pic>
        <p:nvPicPr>
          <p:cNvPr id="21" name="図 20">
            <a:extLst>
              <a:ext uri="{FF2B5EF4-FFF2-40B4-BE49-F238E27FC236}">
                <a16:creationId xmlns:a16="http://schemas.microsoft.com/office/drawing/2014/main" id="{A8C4A149-11CD-42F7-895D-157177F7F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660" y="1286228"/>
            <a:ext cx="2160000" cy="2160000"/>
          </a:xfrm>
          <a:prstGeom prst="rect">
            <a:avLst/>
          </a:prstGeom>
        </p:spPr>
      </p:pic>
      <p:pic>
        <p:nvPicPr>
          <p:cNvPr id="23" name="図 22">
            <a:extLst>
              <a:ext uri="{FF2B5EF4-FFF2-40B4-BE49-F238E27FC236}">
                <a16:creationId xmlns:a16="http://schemas.microsoft.com/office/drawing/2014/main" id="{946F759E-0809-4768-8106-D876F4901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6726" y="1286228"/>
            <a:ext cx="2160000" cy="2160000"/>
          </a:xfrm>
          <a:prstGeom prst="rect">
            <a:avLst/>
          </a:prstGeom>
        </p:spPr>
      </p:pic>
      <p:sp>
        <p:nvSpPr>
          <p:cNvPr id="24" name="矢印: 右 23">
            <a:extLst>
              <a:ext uri="{FF2B5EF4-FFF2-40B4-BE49-F238E27FC236}">
                <a16:creationId xmlns:a16="http://schemas.microsoft.com/office/drawing/2014/main" id="{7FB49367-98E0-4F16-A446-9F8410AEE77F}"/>
              </a:ext>
            </a:extLst>
          </p:cNvPr>
          <p:cNvSpPr/>
          <p:nvPr/>
        </p:nvSpPr>
        <p:spPr>
          <a:xfrm>
            <a:off x="2907692" y="2070953"/>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07692" y="4848121"/>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734413" y="2324099"/>
            <a:ext cx="1158240" cy="87868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82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A4578-3C42-4A48-9DE5-AD381D4F4581}"/>
              </a:ext>
            </a:extLst>
          </p:cNvPr>
          <p:cNvSpPr>
            <a:spLocks noGrp="1"/>
          </p:cNvSpPr>
          <p:nvPr>
            <p:ph type="title"/>
          </p:nvPr>
        </p:nvSpPr>
        <p:spPr/>
        <p:txBody>
          <a:bodyPr/>
          <a:lstStyle/>
          <a:p>
            <a:r>
              <a:rPr lang="ja-JP" altLang="en-US" dirty="0"/>
              <a:t>今後の展開</a:t>
            </a:r>
            <a:endParaRPr kumimoji="1" lang="ja-JP" altLang="en-US" dirty="0"/>
          </a:p>
        </p:txBody>
      </p:sp>
      <p:sp>
        <p:nvSpPr>
          <p:cNvPr id="3" name="コンテンツ プレースホルダー 2">
            <a:extLst>
              <a:ext uri="{FF2B5EF4-FFF2-40B4-BE49-F238E27FC236}">
                <a16:creationId xmlns:a16="http://schemas.microsoft.com/office/drawing/2014/main" id="{456B232F-E1D8-42FF-9782-3339E50A4D3A}"/>
              </a:ext>
            </a:extLst>
          </p:cNvPr>
          <p:cNvSpPr>
            <a:spLocks noGrp="1"/>
          </p:cNvSpPr>
          <p:nvPr>
            <p:ph idx="1"/>
          </p:nvPr>
        </p:nvSpPr>
        <p:spPr/>
        <p:txBody>
          <a:bodyPr/>
          <a:lstStyle/>
          <a:p>
            <a:pPr marL="457200" indent="-457200">
              <a:buFont typeface="+mj-ea"/>
              <a:buAutoNum type="circleNumDbPlain"/>
            </a:pPr>
            <a:r>
              <a:rPr kumimoji="1" lang="en-US" altLang="ja-JP" dirty="0"/>
              <a:t>LED</a:t>
            </a:r>
            <a:r>
              <a:rPr kumimoji="1" lang="ja-JP" altLang="en-US" dirty="0"/>
              <a:t>移動距離の補正方法</a:t>
            </a:r>
            <a:endParaRPr kumimoji="1" lang="en-US" altLang="ja-JP" dirty="0"/>
          </a:p>
          <a:p>
            <a:pPr lvl="1"/>
            <a:r>
              <a:rPr lang="ja-JP" altLang="en-US" dirty="0"/>
              <a:t>時空間断面画像を用いて，そもそも補正を行わずに捕捉を行う方法．軸を斜めに取ることが必要</a:t>
            </a:r>
            <a:endParaRPr lang="en-US" altLang="ja-JP" dirty="0"/>
          </a:p>
          <a:p>
            <a:pPr lvl="1"/>
            <a:r>
              <a:rPr kumimoji="1" lang="ja-JP" altLang="en-US" dirty="0"/>
              <a:t>車両の走行速度を考慮する方法</a:t>
            </a:r>
            <a:endParaRPr kumimoji="1" lang="en-US" altLang="ja-JP" dirty="0"/>
          </a:p>
          <a:p>
            <a:pPr lvl="1"/>
            <a:endParaRPr lang="en-US" altLang="ja-JP" dirty="0"/>
          </a:p>
          <a:p>
            <a:pPr lvl="1"/>
            <a:endParaRPr kumimoji="1" lang="en-US" altLang="ja-JP" dirty="0"/>
          </a:p>
          <a:p>
            <a:pPr marL="457200" lvl="1" indent="0">
              <a:buNone/>
            </a:pPr>
            <a:endParaRPr lang="en-US" altLang="ja-JP" dirty="0"/>
          </a:p>
          <a:p>
            <a:pPr marL="457200" indent="-457200">
              <a:buFont typeface="+mj-ea"/>
              <a:buAutoNum type="circleNumDbPlain"/>
            </a:pPr>
            <a:r>
              <a:rPr kumimoji="1" lang="en-US" altLang="ja-JP" dirty="0"/>
              <a:t>LED</a:t>
            </a:r>
            <a:r>
              <a:rPr kumimoji="1" lang="ja-JP" altLang="en-US" dirty="0"/>
              <a:t>の送信信号パターン</a:t>
            </a:r>
            <a:endParaRPr kumimoji="1" lang="en-US" altLang="ja-JP" dirty="0"/>
          </a:p>
          <a:p>
            <a:pPr lvl="1"/>
            <a:r>
              <a:rPr lang="en-US" altLang="ja-JP" dirty="0"/>
              <a:t>LED</a:t>
            </a:r>
            <a:r>
              <a:rPr lang="ja-JP" altLang="en-US" dirty="0"/>
              <a:t>をブロックごとにせず，　　　　　　　　　　　　　　　　　　　　　すべて個別に用いる</a:t>
            </a:r>
            <a:endParaRPr lang="en-US" altLang="ja-JP" dirty="0"/>
          </a:p>
          <a:p>
            <a:pPr lvl="1"/>
            <a:r>
              <a:rPr lang="ja-JP" altLang="en-US" dirty="0"/>
              <a:t>受信機が送信機を横切るため，　　　　　　　　　　　　　　　　　撮影枚数が少ない</a:t>
            </a:r>
            <a:r>
              <a:rPr lang="en-US" altLang="ja-JP" dirty="0"/>
              <a:t>(35~40</a:t>
            </a:r>
            <a:r>
              <a:rPr lang="ja-JP" altLang="en-US" dirty="0"/>
              <a:t>枚</a:t>
            </a:r>
            <a:r>
              <a:rPr lang="en-US" altLang="ja-JP" dirty="0"/>
              <a:t>)</a:t>
            </a:r>
            <a:r>
              <a:rPr lang="ja-JP" altLang="en-US" dirty="0"/>
              <a:t>　　　　　　　　　　　　　　　　　　そのため，</a:t>
            </a:r>
            <a:r>
              <a:rPr lang="en-US" altLang="ja-JP" dirty="0"/>
              <a:t>LED</a:t>
            </a:r>
            <a:r>
              <a:rPr lang="ja-JP" altLang="en-US" dirty="0"/>
              <a:t>をデータ部分と　　　　　　　　　　　　　　　　　　　　　順番を示す部分にわける</a:t>
            </a:r>
            <a:endParaRPr kumimoji="1" lang="ja-JP" altLang="en-US" dirty="0"/>
          </a:p>
        </p:txBody>
      </p:sp>
      <p:sp>
        <p:nvSpPr>
          <p:cNvPr id="4" name="スライド番号プレースホルダー 3">
            <a:extLst>
              <a:ext uri="{FF2B5EF4-FFF2-40B4-BE49-F238E27FC236}">
                <a16:creationId xmlns:a16="http://schemas.microsoft.com/office/drawing/2014/main" id="{02F9FD1A-6789-4A02-BF50-7FAE66F91374}"/>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pic>
        <p:nvPicPr>
          <p:cNvPr id="6" name="図 5">
            <a:extLst>
              <a:ext uri="{FF2B5EF4-FFF2-40B4-BE49-F238E27FC236}">
                <a16:creationId xmlns:a16="http://schemas.microsoft.com/office/drawing/2014/main" id="{F320F192-ECA2-447B-B178-936E7408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457" y="2325366"/>
            <a:ext cx="2873882" cy="983440"/>
          </a:xfrm>
          <a:prstGeom prst="rect">
            <a:avLst/>
          </a:prstGeom>
          <a:ln w="19050">
            <a:solidFill>
              <a:schemeClr val="tx1"/>
            </a:solidFill>
          </a:ln>
        </p:spPr>
      </p:pic>
      <p:cxnSp>
        <p:nvCxnSpPr>
          <p:cNvPr id="7" name="直線矢印コネクタ 6">
            <a:extLst>
              <a:ext uri="{FF2B5EF4-FFF2-40B4-BE49-F238E27FC236}">
                <a16:creationId xmlns:a16="http://schemas.microsoft.com/office/drawing/2014/main" id="{81DA1E06-DC83-487E-8AA3-7A3E4F6B6245}"/>
              </a:ext>
            </a:extLst>
          </p:cNvPr>
          <p:cNvCxnSpPr>
            <a:cxnSpLocks/>
          </p:cNvCxnSpPr>
          <p:nvPr/>
        </p:nvCxnSpPr>
        <p:spPr>
          <a:xfrm flipV="1">
            <a:off x="4691714" y="2057220"/>
            <a:ext cx="1685640" cy="1259106"/>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0AEFE64-3FFE-4543-A63B-0369E409114F}"/>
              </a:ext>
            </a:extLst>
          </p:cNvPr>
          <p:cNvCxnSpPr>
            <a:cxnSpLocks/>
          </p:cNvCxnSpPr>
          <p:nvPr/>
        </p:nvCxnSpPr>
        <p:spPr>
          <a:xfrm>
            <a:off x="4691715" y="3308806"/>
            <a:ext cx="3189174"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8718289-6283-48AD-BFF8-68F7294F46EF}"/>
              </a:ext>
            </a:extLst>
          </p:cNvPr>
          <p:cNvSpPr txBox="1"/>
          <p:nvPr/>
        </p:nvSpPr>
        <p:spPr>
          <a:xfrm>
            <a:off x="7880887" y="3181666"/>
            <a:ext cx="1364709"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10" name="テキスト ボックス 9">
            <a:extLst>
              <a:ext uri="{FF2B5EF4-FFF2-40B4-BE49-F238E27FC236}">
                <a16:creationId xmlns:a16="http://schemas.microsoft.com/office/drawing/2014/main" id="{A871A511-35F7-41BA-8087-5F7C3365DD1A}"/>
              </a:ext>
            </a:extLst>
          </p:cNvPr>
          <p:cNvSpPr txBox="1"/>
          <p:nvPr/>
        </p:nvSpPr>
        <p:spPr>
          <a:xfrm>
            <a:off x="6322337" y="1815368"/>
            <a:ext cx="1425996"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11" name="平行四辺形 10">
            <a:extLst>
              <a:ext uri="{FF2B5EF4-FFF2-40B4-BE49-F238E27FC236}">
                <a16:creationId xmlns:a16="http://schemas.microsoft.com/office/drawing/2014/main" id="{BEA9F965-3951-4356-88B7-41944EC53641}"/>
              </a:ext>
            </a:extLst>
          </p:cNvPr>
          <p:cNvSpPr/>
          <p:nvPr/>
        </p:nvSpPr>
        <p:spPr>
          <a:xfrm>
            <a:off x="4658343" y="2312179"/>
            <a:ext cx="3021377" cy="993161"/>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45632CA-C6C0-4B8E-9418-1EC890E450EB}"/>
              </a:ext>
            </a:extLst>
          </p:cNvPr>
          <p:cNvCxnSpPr>
            <a:cxnSpLocks/>
          </p:cNvCxnSpPr>
          <p:nvPr/>
        </p:nvCxnSpPr>
        <p:spPr>
          <a:xfrm>
            <a:off x="7450113" y="2507742"/>
            <a:ext cx="430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2EA7D9A-4E1D-45A7-8AF4-3A4784DA872F}"/>
              </a:ext>
            </a:extLst>
          </p:cNvPr>
          <p:cNvSpPr txBox="1"/>
          <p:nvPr/>
        </p:nvSpPr>
        <p:spPr>
          <a:xfrm>
            <a:off x="7895722" y="2312179"/>
            <a:ext cx="1364709"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15" name="図 14">
            <a:extLst>
              <a:ext uri="{FF2B5EF4-FFF2-40B4-BE49-F238E27FC236}">
                <a16:creationId xmlns:a16="http://schemas.microsoft.com/office/drawing/2014/main" id="{C931B14F-E3E4-4ACF-972D-DD02CF6C03BE}"/>
              </a:ext>
            </a:extLst>
          </p:cNvPr>
          <p:cNvPicPr>
            <a:picLocks noChangeAspect="1"/>
          </p:cNvPicPr>
          <p:nvPr/>
        </p:nvPicPr>
        <p:blipFill rotWithShape="1">
          <a:blip r:embed="rId3">
            <a:extLst>
              <a:ext uri="{28A0092B-C50C-407E-A947-70E740481C1C}">
                <a14:useLocalDpi xmlns:a14="http://schemas.microsoft.com/office/drawing/2010/main" val="0"/>
              </a:ext>
            </a:extLst>
          </a:blip>
          <a:srcRect l="34985" t="37319" r="14524" b="13441"/>
          <a:stretch/>
        </p:blipFill>
        <p:spPr>
          <a:xfrm>
            <a:off x="5418064" y="4415761"/>
            <a:ext cx="2214920" cy="2160000"/>
          </a:xfrm>
          <a:prstGeom prst="rect">
            <a:avLst/>
          </a:prstGeom>
          <a:ln w="38100">
            <a:solidFill>
              <a:srgbClr val="FFC000"/>
            </a:solidFill>
          </a:ln>
        </p:spPr>
      </p:pic>
      <p:sp>
        <p:nvSpPr>
          <p:cNvPr id="16" name="正方形/長方形 15">
            <a:extLst>
              <a:ext uri="{FF2B5EF4-FFF2-40B4-BE49-F238E27FC236}">
                <a16:creationId xmlns:a16="http://schemas.microsoft.com/office/drawing/2014/main" id="{26A1DE86-961C-465A-A789-598C1ED4E987}"/>
              </a:ext>
            </a:extLst>
          </p:cNvPr>
          <p:cNvSpPr/>
          <p:nvPr/>
        </p:nvSpPr>
        <p:spPr>
          <a:xfrm>
            <a:off x="5418064" y="4415760"/>
            <a:ext cx="711387" cy="131005"/>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5D651C5-12ED-4A6B-B95E-0ADA031D4E15}"/>
              </a:ext>
            </a:extLst>
          </p:cNvPr>
          <p:cNvSpPr txBox="1"/>
          <p:nvPr/>
        </p:nvSpPr>
        <p:spPr>
          <a:xfrm>
            <a:off x="5088771" y="3814015"/>
            <a:ext cx="2160519" cy="584775"/>
          </a:xfrm>
          <a:prstGeom prst="rect">
            <a:avLst/>
          </a:prstGeom>
          <a:noFill/>
        </p:spPr>
        <p:txBody>
          <a:bodyPr wrap="square" rtlCol="0">
            <a:spAutoFit/>
          </a:bodyPr>
          <a:lstStyle/>
          <a:p>
            <a:r>
              <a:rPr kumimoji="1" lang="ja-JP" altLang="en-US" sz="1600" b="1" dirty="0">
                <a:solidFill>
                  <a:srgbClr val="FF0000"/>
                </a:solidFill>
              </a:rPr>
              <a:t>順番を示す</a:t>
            </a:r>
            <a:r>
              <a:rPr kumimoji="1" lang="en-US" altLang="ja-JP" sz="1600" dirty="0"/>
              <a:t>5bit</a:t>
            </a:r>
          </a:p>
          <a:p>
            <a:r>
              <a:rPr kumimoji="1" lang="en-US" altLang="ja-JP" sz="1600" dirty="0"/>
              <a:t>(1-32</a:t>
            </a:r>
            <a:r>
              <a:rPr kumimoji="1" lang="ja-JP" altLang="en-US" sz="1600" dirty="0"/>
              <a:t>番の番号を表示</a:t>
            </a:r>
            <a:r>
              <a:rPr kumimoji="1" lang="en-US" altLang="ja-JP" sz="1600" dirty="0"/>
              <a:t>)</a:t>
            </a:r>
            <a:endParaRPr kumimoji="1" lang="ja-JP" altLang="en-US" sz="1600" dirty="0"/>
          </a:p>
        </p:txBody>
      </p:sp>
      <p:sp>
        <p:nvSpPr>
          <p:cNvPr id="18" name="テキスト ボックス 17">
            <a:extLst>
              <a:ext uri="{FF2B5EF4-FFF2-40B4-BE49-F238E27FC236}">
                <a16:creationId xmlns:a16="http://schemas.microsoft.com/office/drawing/2014/main" id="{59DACE8C-04BE-4B48-9E26-FF68FDA84FB5}"/>
              </a:ext>
            </a:extLst>
          </p:cNvPr>
          <p:cNvSpPr txBox="1"/>
          <p:nvPr/>
        </p:nvSpPr>
        <p:spPr>
          <a:xfrm>
            <a:off x="3072564" y="6086020"/>
            <a:ext cx="2301050" cy="338554"/>
          </a:xfrm>
          <a:prstGeom prst="rect">
            <a:avLst/>
          </a:prstGeom>
          <a:noFill/>
        </p:spPr>
        <p:txBody>
          <a:bodyPr wrap="square" rtlCol="0">
            <a:spAutoFit/>
          </a:bodyPr>
          <a:lstStyle/>
          <a:p>
            <a:pPr algn="r"/>
            <a:r>
              <a:rPr kumimoji="1" lang="ja-JP" altLang="en-US" sz="1600" b="1" dirty="0">
                <a:solidFill>
                  <a:srgbClr val="FFC000"/>
                </a:solidFill>
              </a:rPr>
              <a:t>データを示す</a:t>
            </a:r>
            <a:r>
              <a:rPr kumimoji="1" lang="en-US" altLang="ja-JP" sz="1600" dirty="0"/>
              <a:t>251bit</a:t>
            </a:r>
            <a:endParaRPr kumimoji="1" lang="ja-JP" altLang="en-US" sz="1600" dirty="0"/>
          </a:p>
        </p:txBody>
      </p:sp>
    </p:spTree>
    <p:extLst>
      <p:ext uri="{BB962C8B-B14F-4D97-AF65-F5344CB8AC3E}">
        <p14:creationId xmlns:p14="http://schemas.microsoft.com/office/powerpoint/2010/main" val="691423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4041328" y="5974043"/>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時空間勾配の導出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25</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4041328" y="4900378"/>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1018887" y="5974043"/>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1018887" y="4902839"/>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2278887" y="5111128"/>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2278887" y="6280043"/>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2642772" y="4791312"/>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2662854" y="5974043"/>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2278887" y="5208839"/>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1648887" y="5514839"/>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252243" y="5575164"/>
            <a:ext cx="1533288" cy="338554"/>
          </a:xfrm>
          <a:prstGeom prst="rect">
            <a:avLst/>
          </a:prstGeom>
          <a:noFill/>
        </p:spPr>
        <p:txBody>
          <a:bodyPr wrap="square" rtlCol="0">
            <a:spAutoFit/>
          </a:bodyPr>
          <a:lstStyle/>
          <a:p>
            <a:r>
              <a:rPr kumimoji="1" lang="ja-JP" altLang="en-US" sz="1600" b="1" dirty="0"/>
              <a:t>輝度値が変化</a:t>
            </a:r>
          </a:p>
        </p:txBody>
      </p:sp>
      <p:pic>
        <p:nvPicPr>
          <p:cNvPr id="45" name="図 44">
            <a:extLst>
              <a:ext uri="{FF2B5EF4-FFF2-40B4-BE49-F238E27FC236}">
                <a16:creationId xmlns:a16="http://schemas.microsoft.com/office/drawing/2014/main" id="{E54F6F6C-9301-4290-BE8E-DEFFA0D0D008}"/>
              </a:ext>
            </a:extLst>
          </p:cNvPr>
          <p:cNvPicPr>
            <a:picLocks noChangeAspect="1"/>
          </p:cNvPicPr>
          <p:nvPr/>
        </p:nvPicPr>
        <p:blipFill rotWithShape="1">
          <a:blip r:embed="rId8">
            <a:extLst>
              <a:ext uri="{28A0092B-C50C-407E-A947-70E740481C1C}">
                <a14:useLocalDpi xmlns:a14="http://schemas.microsoft.com/office/drawing/2010/main" val="0"/>
              </a:ext>
            </a:extLst>
          </a:blip>
          <a:srcRect l="6465" t="9383" r="27086" b="69558"/>
          <a:stretch/>
        </p:blipFill>
        <p:spPr>
          <a:xfrm>
            <a:off x="4860122" y="1495537"/>
            <a:ext cx="3169948" cy="1353309"/>
          </a:xfrm>
          <a:prstGeom prst="rect">
            <a:avLst/>
          </a:prstGeom>
        </p:spPr>
      </p:pic>
      <p:pic>
        <p:nvPicPr>
          <p:cNvPr id="46" name="図 45">
            <a:extLst>
              <a:ext uri="{FF2B5EF4-FFF2-40B4-BE49-F238E27FC236}">
                <a16:creationId xmlns:a16="http://schemas.microsoft.com/office/drawing/2014/main" id="{55530623-31AF-4CBF-8427-98CEB2963446}"/>
              </a:ext>
            </a:extLst>
          </p:cNvPr>
          <p:cNvPicPr>
            <a:picLocks noChangeAspect="1"/>
          </p:cNvPicPr>
          <p:nvPr/>
        </p:nvPicPr>
        <p:blipFill rotWithShape="1">
          <a:blip r:embed="rId8">
            <a:extLst>
              <a:ext uri="{28A0092B-C50C-407E-A947-70E740481C1C}">
                <a14:useLocalDpi xmlns:a14="http://schemas.microsoft.com/office/drawing/2010/main" val="0"/>
              </a:ext>
            </a:extLst>
          </a:blip>
          <a:srcRect l="3554" t="70500" r="47377"/>
          <a:stretch/>
        </p:blipFill>
        <p:spPr>
          <a:xfrm>
            <a:off x="5974418" y="4794185"/>
            <a:ext cx="2224364" cy="1801450"/>
          </a:xfrm>
          <a:prstGeom prst="rect">
            <a:avLst/>
          </a:prstGeom>
        </p:spPr>
      </p:pic>
      <p:pic>
        <p:nvPicPr>
          <p:cNvPr id="19" name="図 18">
            <a:extLst>
              <a:ext uri="{FF2B5EF4-FFF2-40B4-BE49-F238E27FC236}">
                <a16:creationId xmlns:a16="http://schemas.microsoft.com/office/drawing/2014/main" id="{2D16CB13-68DD-4DB0-83C8-530B77CE1F17}"/>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8582" r="22518" b="40238"/>
          <a:stretch/>
        </p:blipFill>
        <p:spPr>
          <a:xfrm>
            <a:off x="4662560" y="3310236"/>
            <a:ext cx="3572848" cy="1350848"/>
          </a:xfrm>
          <a:prstGeom prst="rect">
            <a:avLst/>
          </a:prstGeom>
        </p:spPr>
      </p:pic>
      <p:pic>
        <p:nvPicPr>
          <p:cNvPr id="20" name="図 19">
            <a:extLst>
              <a:ext uri="{FF2B5EF4-FFF2-40B4-BE49-F238E27FC236}">
                <a16:creationId xmlns:a16="http://schemas.microsoft.com/office/drawing/2014/main" id="{2DA49354-B285-4FD2-9532-6ABF0F99E232}"/>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585" r="22518" b="89904"/>
          <a:stretch/>
        </p:blipFill>
        <p:spPr>
          <a:xfrm>
            <a:off x="678502" y="1758960"/>
            <a:ext cx="3564000" cy="414248"/>
          </a:xfrm>
          <a:prstGeom prst="rect">
            <a:avLst/>
          </a:prstGeom>
        </p:spPr>
      </p:pic>
      <p:pic>
        <p:nvPicPr>
          <p:cNvPr id="21" name="図 20">
            <a:extLst>
              <a:ext uri="{FF2B5EF4-FFF2-40B4-BE49-F238E27FC236}">
                <a16:creationId xmlns:a16="http://schemas.microsoft.com/office/drawing/2014/main" id="{EEE1B1F4-3131-49D5-BD8E-ED7F4B2C22C9}"/>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2905" r="22518" b="61907"/>
          <a:stretch/>
        </p:blipFill>
        <p:spPr>
          <a:xfrm>
            <a:off x="660502" y="3600248"/>
            <a:ext cx="3600000" cy="333435"/>
          </a:xfrm>
          <a:prstGeom prst="rect">
            <a:avLst/>
          </a:prstGeom>
        </p:spPr>
      </p:pic>
    </p:spTree>
    <p:extLst>
      <p:ext uri="{BB962C8B-B14F-4D97-AF65-F5344CB8AC3E}">
        <p14:creationId xmlns:p14="http://schemas.microsoft.com/office/powerpoint/2010/main" val="2496522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実験結果</a:t>
            </a:r>
            <a:r>
              <a:rPr lang="ja-JP" altLang="en-US" dirty="0"/>
              <a:t>ー</a:t>
            </a:r>
            <a:r>
              <a:rPr kumimoji="1" lang="ja-JP" altLang="en-US" dirty="0"/>
              <a:t>撮影画像</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1"/>
            <a:ext cx="7886700" cy="5251930"/>
          </a:xfrm>
        </p:spPr>
        <p:txBody>
          <a:bodyPr/>
          <a:lstStyle/>
          <a:p>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pic>
        <p:nvPicPr>
          <p:cNvPr id="6" name="図 5">
            <a:extLst>
              <a:ext uri="{FF2B5EF4-FFF2-40B4-BE49-F238E27FC236}">
                <a16:creationId xmlns:a16="http://schemas.microsoft.com/office/drawing/2014/main" id="{58B17DBE-637E-493D-A149-8562F2672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498" y="3027572"/>
            <a:ext cx="1627004" cy="1627004"/>
          </a:xfrm>
          <a:prstGeom prst="rect">
            <a:avLst/>
          </a:prstGeom>
          <a:ln w="25400">
            <a:solidFill>
              <a:schemeClr val="tx1"/>
            </a:solidFill>
          </a:ln>
        </p:spPr>
      </p:pic>
      <p:pic>
        <p:nvPicPr>
          <p:cNvPr id="9" name="図 8">
            <a:extLst>
              <a:ext uri="{FF2B5EF4-FFF2-40B4-BE49-F238E27FC236}">
                <a16:creationId xmlns:a16="http://schemas.microsoft.com/office/drawing/2014/main" id="{D976F531-B2CC-42DA-B6D1-03795E25A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498" y="4802746"/>
            <a:ext cx="1627004" cy="1627004"/>
          </a:xfrm>
          <a:prstGeom prst="rect">
            <a:avLst/>
          </a:prstGeom>
          <a:ln w="25400">
            <a:solidFill>
              <a:schemeClr val="tx1"/>
            </a:solidFill>
          </a:ln>
        </p:spPr>
      </p:pic>
      <p:pic>
        <p:nvPicPr>
          <p:cNvPr id="27" name="図 26">
            <a:extLst>
              <a:ext uri="{FF2B5EF4-FFF2-40B4-BE49-F238E27FC236}">
                <a16:creationId xmlns:a16="http://schemas.microsoft.com/office/drawing/2014/main" id="{AE1820C5-A5EE-4D05-9B8C-2AF6A5A828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00" y="1277800"/>
            <a:ext cx="1627004" cy="1627004"/>
          </a:xfrm>
          <a:prstGeom prst="rect">
            <a:avLst/>
          </a:prstGeom>
          <a:ln w="25400">
            <a:solidFill>
              <a:schemeClr val="tx1"/>
            </a:solidFill>
          </a:ln>
        </p:spPr>
      </p:pic>
      <p:pic>
        <p:nvPicPr>
          <p:cNvPr id="29" name="図 28">
            <a:extLst>
              <a:ext uri="{FF2B5EF4-FFF2-40B4-BE49-F238E27FC236}">
                <a16:creationId xmlns:a16="http://schemas.microsoft.com/office/drawing/2014/main" id="{A93AAE1B-F11A-43F9-BD20-0E792864E0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000" y="3040273"/>
            <a:ext cx="1627004" cy="1627004"/>
          </a:xfrm>
          <a:prstGeom prst="rect">
            <a:avLst/>
          </a:prstGeom>
          <a:ln w="25400">
            <a:solidFill>
              <a:schemeClr val="tx1"/>
            </a:solidFill>
          </a:ln>
        </p:spPr>
      </p:pic>
      <p:pic>
        <p:nvPicPr>
          <p:cNvPr id="31" name="図 30">
            <a:extLst>
              <a:ext uri="{FF2B5EF4-FFF2-40B4-BE49-F238E27FC236}">
                <a16:creationId xmlns:a16="http://schemas.microsoft.com/office/drawing/2014/main" id="{D699295D-B510-4240-A338-40F4CD0AF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000" y="4802746"/>
            <a:ext cx="1627004" cy="1627004"/>
          </a:xfrm>
          <a:prstGeom prst="rect">
            <a:avLst/>
          </a:prstGeom>
          <a:ln w="25400">
            <a:solidFill>
              <a:schemeClr val="tx1"/>
            </a:solidFill>
          </a:ln>
        </p:spPr>
      </p:pic>
      <p:pic>
        <p:nvPicPr>
          <p:cNvPr id="33" name="図 32">
            <a:extLst>
              <a:ext uri="{FF2B5EF4-FFF2-40B4-BE49-F238E27FC236}">
                <a16:creationId xmlns:a16="http://schemas.microsoft.com/office/drawing/2014/main" id="{FCD0C2DD-D752-4485-985C-C6467BAD1B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8498" y="1277800"/>
            <a:ext cx="1627004" cy="1627004"/>
          </a:xfrm>
          <a:prstGeom prst="rect">
            <a:avLst/>
          </a:prstGeom>
          <a:ln w="25400">
            <a:solidFill>
              <a:schemeClr val="tx1"/>
            </a:solidFill>
          </a:ln>
        </p:spPr>
      </p:pic>
      <p:pic>
        <p:nvPicPr>
          <p:cNvPr id="15" name="図 14">
            <a:extLst>
              <a:ext uri="{FF2B5EF4-FFF2-40B4-BE49-F238E27FC236}">
                <a16:creationId xmlns:a16="http://schemas.microsoft.com/office/drawing/2014/main" id="{4673EC74-EE8B-4B9B-BB3C-4A1B6BDF11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4996" y="1277800"/>
            <a:ext cx="1627004" cy="1627004"/>
          </a:xfrm>
          <a:prstGeom prst="rect">
            <a:avLst/>
          </a:prstGeom>
          <a:ln w="25400">
            <a:solidFill>
              <a:schemeClr val="tx1"/>
            </a:solidFill>
          </a:ln>
        </p:spPr>
      </p:pic>
      <p:pic>
        <p:nvPicPr>
          <p:cNvPr id="16" name="図 15">
            <a:extLst>
              <a:ext uri="{FF2B5EF4-FFF2-40B4-BE49-F238E27FC236}">
                <a16:creationId xmlns:a16="http://schemas.microsoft.com/office/drawing/2014/main" id="{D67A1D3C-63B0-4331-B65E-D45212224D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996" y="3040273"/>
            <a:ext cx="1627004" cy="1627004"/>
          </a:xfrm>
          <a:prstGeom prst="rect">
            <a:avLst/>
          </a:prstGeom>
          <a:ln w="25400">
            <a:solidFill>
              <a:schemeClr val="tx1"/>
            </a:solidFill>
          </a:ln>
        </p:spPr>
      </p:pic>
      <p:pic>
        <p:nvPicPr>
          <p:cNvPr id="17" name="図 16">
            <a:extLst>
              <a:ext uri="{FF2B5EF4-FFF2-40B4-BE49-F238E27FC236}">
                <a16:creationId xmlns:a16="http://schemas.microsoft.com/office/drawing/2014/main" id="{587EB378-524E-444B-8EC0-03A94EC672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4996" y="4802746"/>
            <a:ext cx="1627004" cy="1627004"/>
          </a:xfrm>
          <a:prstGeom prst="rect">
            <a:avLst/>
          </a:prstGeom>
          <a:ln w="25400">
            <a:solidFill>
              <a:schemeClr val="tx1"/>
            </a:solidFill>
          </a:ln>
        </p:spPr>
      </p:pic>
    </p:spTree>
    <p:extLst>
      <p:ext uri="{BB962C8B-B14F-4D97-AF65-F5344CB8AC3E}">
        <p14:creationId xmlns:p14="http://schemas.microsoft.com/office/powerpoint/2010/main" val="949180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時空間断面画像の導出</a:t>
            </a:r>
          </a:p>
        </p:txBody>
      </p:sp>
      <p:pic>
        <p:nvPicPr>
          <p:cNvPr id="6" name="コンテンツ プレースホルダー 5">
            <a:extLst>
              <a:ext uri="{FF2B5EF4-FFF2-40B4-BE49-F238E27FC236}">
                <a16:creationId xmlns:a16="http://schemas.microsoft.com/office/drawing/2014/main" id="{92139DE7-C481-468F-B012-C250712DD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088" y="1382702"/>
            <a:ext cx="3650512" cy="1390332"/>
          </a:xfrm>
          <a:ln w="19050">
            <a:solidFill>
              <a:schemeClr val="tx1"/>
            </a:solidFill>
          </a:ln>
        </p:spPr>
      </p:pic>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27</a:t>
            </a:fld>
            <a:endParaRPr kumimoji="1" lang="ja-JP" altLang="en-US" dirty="0"/>
          </a:p>
        </p:txBody>
      </p:sp>
      <p:pic>
        <p:nvPicPr>
          <p:cNvPr id="8" name="図 7">
            <a:extLst>
              <a:ext uri="{FF2B5EF4-FFF2-40B4-BE49-F238E27FC236}">
                <a16:creationId xmlns:a16="http://schemas.microsoft.com/office/drawing/2014/main" id="{F8E4ACF7-FA32-42AD-B492-5F2DEE0F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88" y="3207665"/>
            <a:ext cx="3650512" cy="1390500"/>
          </a:xfrm>
          <a:prstGeom prst="rect">
            <a:avLst/>
          </a:prstGeom>
          <a:ln w="19050">
            <a:solidFill>
              <a:schemeClr val="tx1"/>
            </a:solidFill>
          </a:ln>
        </p:spPr>
      </p:pic>
      <p:pic>
        <p:nvPicPr>
          <p:cNvPr id="10" name="図 9">
            <a:extLst>
              <a:ext uri="{FF2B5EF4-FFF2-40B4-BE49-F238E27FC236}">
                <a16:creationId xmlns:a16="http://schemas.microsoft.com/office/drawing/2014/main" id="{2BCE56F3-A7D5-4C9B-BCF6-5049DD157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88" y="5032796"/>
            <a:ext cx="3650512" cy="1390500"/>
          </a:xfrm>
          <a:prstGeom prst="rect">
            <a:avLst/>
          </a:prstGeom>
          <a:ln w="19050">
            <a:solidFill>
              <a:schemeClr val="tx1"/>
            </a:solidFill>
          </a:ln>
        </p:spPr>
      </p:pic>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414822" y="109154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414823" y="2775091"/>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A6E6042-81E9-4FBA-A2E7-FB7DA1FE7F81}"/>
              </a:ext>
            </a:extLst>
          </p:cNvPr>
          <p:cNvCxnSpPr>
            <a:cxnSpLocks/>
          </p:cNvCxnSpPr>
          <p:nvPr/>
        </p:nvCxnSpPr>
        <p:spPr>
          <a:xfrm flipV="1">
            <a:off x="3414821" y="2914620"/>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2FFFDDE-EB9C-49C6-AE0A-1D14A0FBEF3E}"/>
              </a:ext>
            </a:extLst>
          </p:cNvPr>
          <p:cNvCxnSpPr>
            <a:cxnSpLocks/>
          </p:cNvCxnSpPr>
          <p:nvPr/>
        </p:nvCxnSpPr>
        <p:spPr>
          <a:xfrm>
            <a:off x="3414822" y="459816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AFB5838-7E6F-40A1-A1F1-4772CD0EB3E2}"/>
              </a:ext>
            </a:extLst>
          </p:cNvPr>
          <p:cNvCxnSpPr>
            <a:cxnSpLocks/>
          </p:cNvCxnSpPr>
          <p:nvPr/>
        </p:nvCxnSpPr>
        <p:spPr>
          <a:xfrm flipV="1">
            <a:off x="3414820" y="4742595"/>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3172BAE-4309-4C18-A77B-F70932E40725}"/>
              </a:ext>
            </a:extLst>
          </p:cNvPr>
          <p:cNvCxnSpPr>
            <a:cxnSpLocks/>
          </p:cNvCxnSpPr>
          <p:nvPr/>
        </p:nvCxnSpPr>
        <p:spPr>
          <a:xfrm>
            <a:off x="3414821" y="642613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465828" y="258552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3" name="テキスト ボックス 22">
            <a:extLst>
              <a:ext uri="{FF2B5EF4-FFF2-40B4-BE49-F238E27FC236}">
                <a16:creationId xmlns:a16="http://schemas.microsoft.com/office/drawing/2014/main" id="{BC97D21F-DB69-4FB2-BD3A-94229D10A44B}"/>
              </a:ext>
            </a:extLst>
          </p:cNvPr>
          <p:cNvSpPr txBox="1"/>
          <p:nvPr/>
        </p:nvSpPr>
        <p:spPr>
          <a:xfrm>
            <a:off x="7465828" y="441840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4" name="テキスト ボックス 23">
            <a:extLst>
              <a:ext uri="{FF2B5EF4-FFF2-40B4-BE49-F238E27FC236}">
                <a16:creationId xmlns:a16="http://schemas.microsoft.com/office/drawing/2014/main" id="{A061D0F1-44D5-4151-BF11-0B1F74ABA7CC}"/>
              </a:ext>
            </a:extLst>
          </p:cNvPr>
          <p:cNvSpPr txBox="1"/>
          <p:nvPr/>
        </p:nvSpPr>
        <p:spPr>
          <a:xfrm>
            <a:off x="7465828" y="6251276"/>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369290" y="100779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6" name="テキスト ボックス 25">
            <a:extLst>
              <a:ext uri="{FF2B5EF4-FFF2-40B4-BE49-F238E27FC236}">
                <a16:creationId xmlns:a16="http://schemas.microsoft.com/office/drawing/2014/main" id="{F9A9FB3C-3B6A-4D14-8CFD-E115D64DD8B7}"/>
              </a:ext>
            </a:extLst>
          </p:cNvPr>
          <p:cNvSpPr txBox="1"/>
          <p:nvPr/>
        </p:nvSpPr>
        <p:spPr>
          <a:xfrm>
            <a:off x="2369290" y="28285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7" name="テキスト ボックス 26">
            <a:extLst>
              <a:ext uri="{FF2B5EF4-FFF2-40B4-BE49-F238E27FC236}">
                <a16:creationId xmlns:a16="http://schemas.microsoft.com/office/drawing/2014/main" id="{C46A742C-C56D-46EE-851F-01D2E0D73D99}"/>
              </a:ext>
            </a:extLst>
          </p:cNvPr>
          <p:cNvSpPr txBox="1"/>
          <p:nvPr/>
        </p:nvSpPr>
        <p:spPr>
          <a:xfrm>
            <a:off x="2369290" y="4671829"/>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380147" y="1362885"/>
            <a:ext cx="3762394" cy="1415724"/>
          </a:xfrm>
          <a:prstGeom prst="parallelogram">
            <a:avLst>
              <a:gd name="adj" fmla="val 1318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平行四辺形 28">
            <a:extLst>
              <a:ext uri="{FF2B5EF4-FFF2-40B4-BE49-F238E27FC236}">
                <a16:creationId xmlns:a16="http://schemas.microsoft.com/office/drawing/2014/main" id="{2BDAD49E-9284-4016-89D9-5A9ED6AA26B9}"/>
              </a:ext>
            </a:extLst>
          </p:cNvPr>
          <p:cNvSpPr/>
          <p:nvPr/>
        </p:nvSpPr>
        <p:spPr>
          <a:xfrm>
            <a:off x="3372432" y="3189019"/>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89B892F9-FDAD-4165-85AC-B4113DA870E6}"/>
              </a:ext>
            </a:extLst>
          </p:cNvPr>
          <p:cNvSpPr/>
          <p:nvPr/>
        </p:nvSpPr>
        <p:spPr>
          <a:xfrm>
            <a:off x="3340951" y="5019207"/>
            <a:ext cx="3849095" cy="1413003"/>
          </a:xfrm>
          <a:prstGeom prst="parallelogram">
            <a:avLst>
              <a:gd name="adj" fmla="val 14644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flipV="1">
            <a:off x="6800947" y="1610671"/>
            <a:ext cx="84677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647721" y="1426005"/>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7" name="直線矢印コネクタ 36">
            <a:extLst>
              <a:ext uri="{FF2B5EF4-FFF2-40B4-BE49-F238E27FC236}">
                <a16:creationId xmlns:a16="http://schemas.microsoft.com/office/drawing/2014/main" id="{01109913-E617-406C-B7D2-9A078458BFF4}"/>
              </a:ext>
            </a:extLst>
          </p:cNvPr>
          <p:cNvCxnSpPr>
            <a:cxnSpLocks/>
            <a:endCxn id="38" idx="1"/>
          </p:cNvCxnSpPr>
          <p:nvPr/>
        </p:nvCxnSpPr>
        <p:spPr>
          <a:xfrm>
            <a:off x="6927252" y="3438646"/>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90A2BE3-E152-4F54-B634-D576D9D80D3B}"/>
              </a:ext>
            </a:extLst>
          </p:cNvPr>
          <p:cNvSpPr txBox="1"/>
          <p:nvPr/>
        </p:nvSpPr>
        <p:spPr>
          <a:xfrm>
            <a:off x="7647721" y="3253980"/>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9" name="直線矢印コネクタ 38">
            <a:extLst>
              <a:ext uri="{FF2B5EF4-FFF2-40B4-BE49-F238E27FC236}">
                <a16:creationId xmlns:a16="http://schemas.microsoft.com/office/drawing/2014/main" id="{8BE80B0A-A64F-464B-97E5-1F01B3B042BC}"/>
              </a:ext>
            </a:extLst>
          </p:cNvPr>
          <p:cNvCxnSpPr>
            <a:cxnSpLocks/>
            <a:endCxn id="40" idx="1"/>
          </p:cNvCxnSpPr>
          <p:nvPr/>
        </p:nvCxnSpPr>
        <p:spPr>
          <a:xfrm>
            <a:off x="6800947" y="5343075"/>
            <a:ext cx="846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96531BC-0B17-4935-86AA-E780C5CF2021}"/>
              </a:ext>
            </a:extLst>
          </p:cNvPr>
          <p:cNvSpPr txBox="1"/>
          <p:nvPr/>
        </p:nvSpPr>
        <p:spPr>
          <a:xfrm>
            <a:off x="7647721" y="5158409"/>
            <a:ext cx="1090612"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31" name="図 30">
            <a:extLst>
              <a:ext uri="{FF2B5EF4-FFF2-40B4-BE49-F238E27FC236}">
                <a16:creationId xmlns:a16="http://schemas.microsoft.com/office/drawing/2014/main" id="{A892561B-912C-431D-889C-DB2471824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802" y="5005708"/>
            <a:ext cx="1440000" cy="1440000"/>
          </a:xfrm>
          <a:prstGeom prst="rect">
            <a:avLst/>
          </a:prstGeom>
          <a:ln w="25400">
            <a:solidFill>
              <a:schemeClr val="tx1"/>
            </a:solidFill>
          </a:ln>
        </p:spPr>
      </p:pic>
      <p:pic>
        <p:nvPicPr>
          <p:cNvPr id="32" name="図 31">
            <a:extLst>
              <a:ext uri="{FF2B5EF4-FFF2-40B4-BE49-F238E27FC236}">
                <a16:creationId xmlns:a16="http://schemas.microsoft.com/office/drawing/2014/main" id="{20394EF8-1017-4971-953F-85287599F2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22" y="1364816"/>
            <a:ext cx="1440000" cy="1440000"/>
          </a:xfrm>
          <a:prstGeom prst="rect">
            <a:avLst/>
          </a:prstGeom>
          <a:ln w="25400">
            <a:solidFill>
              <a:schemeClr val="tx1"/>
            </a:solidFill>
          </a:ln>
        </p:spPr>
      </p:pic>
      <p:pic>
        <p:nvPicPr>
          <p:cNvPr id="33" name="図 32">
            <a:extLst>
              <a:ext uri="{FF2B5EF4-FFF2-40B4-BE49-F238E27FC236}">
                <a16:creationId xmlns:a16="http://schemas.microsoft.com/office/drawing/2014/main" id="{B6680E70-8683-4CA0-8567-EE32FC1317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062" y="3171141"/>
            <a:ext cx="1440000" cy="1440000"/>
          </a:xfrm>
          <a:prstGeom prst="rect">
            <a:avLst/>
          </a:prstGeom>
          <a:ln w="25400">
            <a:solidFill>
              <a:schemeClr val="tx1"/>
            </a:solidFill>
          </a:ln>
        </p:spPr>
      </p:pic>
      <p:cxnSp>
        <p:nvCxnSpPr>
          <p:cNvPr id="5" name="直線コネクタ 4">
            <a:extLst>
              <a:ext uri="{FF2B5EF4-FFF2-40B4-BE49-F238E27FC236}">
                <a16:creationId xmlns:a16="http://schemas.microsoft.com/office/drawing/2014/main" id="{307B6D8A-12A3-455E-88B6-E54DB173B906}"/>
              </a:ext>
            </a:extLst>
          </p:cNvPr>
          <p:cNvCxnSpPr>
            <a:stCxn id="32" idx="1"/>
            <a:endCxn id="32" idx="3"/>
          </p:cNvCxnSpPr>
          <p:nvPr/>
        </p:nvCxnSpPr>
        <p:spPr>
          <a:xfrm>
            <a:off x="550522" y="2084816"/>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C61272E-86F0-4E8C-98A3-52E9EC4B0899}"/>
              </a:ext>
            </a:extLst>
          </p:cNvPr>
          <p:cNvCxnSpPr>
            <a:cxnSpLocks/>
            <a:stCxn id="33" idx="1"/>
            <a:endCxn id="33" idx="3"/>
          </p:cNvCxnSpPr>
          <p:nvPr/>
        </p:nvCxnSpPr>
        <p:spPr>
          <a:xfrm>
            <a:off x="550062" y="3891141"/>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173484D-86C1-4A4E-AFCD-12C0E9445715}"/>
              </a:ext>
            </a:extLst>
          </p:cNvPr>
          <p:cNvCxnSpPr>
            <a:cxnSpLocks/>
            <a:stCxn id="31" idx="1"/>
            <a:endCxn id="31" idx="3"/>
          </p:cNvCxnSpPr>
          <p:nvPr/>
        </p:nvCxnSpPr>
        <p:spPr>
          <a:xfrm>
            <a:off x="554802" y="5725708"/>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時間勾配散布図</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と背景とを区別できるような特性は見られない</a:t>
            </a:r>
            <a:endParaRPr lang="en-US" altLang="ja-JP" dirty="0"/>
          </a:p>
          <a:p>
            <a:r>
              <a:rPr lang="ja-JP" altLang="en-US" dirty="0"/>
              <a:t>撮影画像で平均を取ると，</a:t>
            </a:r>
            <a:r>
              <a:rPr lang="en-US" altLang="ja-JP" dirty="0"/>
              <a:t>LED</a:t>
            </a:r>
            <a:r>
              <a:rPr lang="ja-JP" altLang="en-US" dirty="0"/>
              <a:t>と背景が重なる</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pic>
        <p:nvPicPr>
          <p:cNvPr id="20" name="図 19">
            <a:extLst>
              <a:ext uri="{FF2B5EF4-FFF2-40B4-BE49-F238E27FC236}">
                <a16:creationId xmlns:a16="http://schemas.microsoft.com/office/drawing/2014/main" id="{316AD529-EFF2-4FE0-8434-ACEDD07221C6}"/>
              </a:ext>
            </a:extLst>
          </p:cNvPr>
          <p:cNvPicPr>
            <a:picLocks noChangeAspect="1"/>
          </p:cNvPicPr>
          <p:nvPr/>
        </p:nvPicPr>
        <p:blipFill rotWithShape="1">
          <a:blip r:embed="rId2">
            <a:extLst>
              <a:ext uri="{28A0092B-C50C-407E-A947-70E740481C1C}">
                <a14:useLocalDpi xmlns:a14="http://schemas.microsoft.com/office/drawing/2010/main" val="0"/>
              </a:ext>
            </a:extLst>
          </a:blip>
          <a:srcRect t="9397" r="7464"/>
          <a:stretch/>
        </p:blipFill>
        <p:spPr>
          <a:xfrm>
            <a:off x="0" y="2243099"/>
            <a:ext cx="3055240" cy="3739234"/>
          </a:xfrm>
          <a:prstGeom prst="rect">
            <a:avLst/>
          </a:prstGeom>
        </p:spPr>
      </p:pic>
      <p:pic>
        <p:nvPicPr>
          <p:cNvPr id="22" name="図 21">
            <a:extLst>
              <a:ext uri="{FF2B5EF4-FFF2-40B4-BE49-F238E27FC236}">
                <a16:creationId xmlns:a16="http://schemas.microsoft.com/office/drawing/2014/main" id="{4DC666BF-98B9-42BB-81A6-6575F7FB357B}"/>
              </a:ext>
            </a:extLst>
          </p:cNvPr>
          <p:cNvPicPr>
            <a:picLocks noChangeAspect="1"/>
          </p:cNvPicPr>
          <p:nvPr/>
        </p:nvPicPr>
        <p:blipFill rotWithShape="1">
          <a:blip r:embed="rId3">
            <a:extLst>
              <a:ext uri="{28A0092B-C50C-407E-A947-70E740481C1C}">
                <a14:useLocalDpi xmlns:a14="http://schemas.microsoft.com/office/drawing/2010/main" val="0"/>
              </a:ext>
            </a:extLst>
          </a:blip>
          <a:srcRect t="9397" r="7464"/>
          <a:stretch/>
        </p:blipFill>
        <p:spPr>
          <a:xfrm>
            <a:off x="3044654" y="2243098"/>
            <a:ext cx="3055240" cy="3739235"/>
          </a:xfrm>
          <a:prstGeom prst="rect">
            <a:avLst/>
          </a:prstGeom>
        </p:spPr>
      </p:pic>
      <p:pic>
        <p:nvPicPr>
          <p:cNvPr id="24" name="図 23">
            <a:extLst>
              <a:ext uri="{FF2B5EF4-FFF2-40B4-BE49-F238E27FC236}">
                <a16:creationId xmlns:a16="http://schemas.microsoft.com/office/drawing/2014/main" id="{C17C0A37-7197-49C3-9183-199BD9D2A61B}"/>
              </a:ext>
            </a:extLst>
          </p:cNvPr>
          <p:cNvPicPr>
            <a:picLocks noChangeAspect="1"/>
          </p:cNvPicPr>
          <p:nvPr/>
        </p:nvPicPr>
        <p:blipFill rotWithShape="1">
          <a:blip r:embed="rId4">
            <a:extLst>
              <a:ext uri="{28A0092B-C50C-407E-A947-70E740481C1C}">
                <a14:useLocalDpi xmlns:a14="http://schemas.microsoft.com/office/drawing/2010/main" val="0"/>
              </a:ext>
            </a:extLst>
          </a:blip>
          <a:srcRect t="9397" r="7800"/>
          <a:stretch/>
        </p:blipFill>
        <p:spPr>
          <a:xfrm>
            <a:off x="6099894" y="2243098"/>
            <a:ext cx="3044106" cy="3739236"/>
          </a:xfrm>
          <a:prstGeom prst="rect">
            <a:avLst/>
          </a:prstGeom>
        </p:spPr>
      </p:pic>
      <p:sp>
        <p:nvSpPr>
          <p:cNvPr id="5" name="正方形/長方形 4">
            <a:extLst>
              <a:ext uri="{FF2B5EF4-FFF2-40B4-BE49-F238E27FC236}">
                <a16:creationId xmlns:a16="http://schemas.microsoft.com/office/drawing/2014/main" id="{0C037CBC-1126-4723-BD9E-01A68C4F381F}"/>
              </a:ext>
            </a:extLst>
          </p:cNvPr>
          <p:cNvSpPr/>
          <p:nvPr/>
        </p:nvSpPr>
        <p:spPr>
          <a:xfrm>
            <a:off x="700642" y="1872360"/>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格子状</a:t>
            </a:r>
          </a:p>
        </p:txBody>
      </p:sp>
      <p:sp>
        <p:nvSpPr>
          <p:cNvPr id="17" name="正方形/長方形 16">
            <a:extLst>
              <a:ext uri="{FF2B5EF4-FFF2-40B4-BE49-F238E27FC236}">
                <a16:creationId xmlns:a16="http://schemas.microsoft.com/office/drawing/2014/main" id="{28CBFC2E-9F56-4CBB-9513-883FB7E27304}"/>
              </a:ext>
            </a:extLst>
          </p:cNvPr>
          <p:cNvSpPr/>
          <p:nvPr/>
        </p:nvSpPr>
        <p:spPr>
          <a:xfrm>
            <a:off x="3751504" y="186889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8" name="正方形/長方形 17">
            <a:extLst>
              <a:ext uri="{FF2B5EF4-FFF2-40B4-BE49-F238E27FC236}">
                <a16:creationId xmlns:a16="http://schemas.microsoft.com/office/drawing/2014/main" id="{C38B7397-B2D7-4A5A-B332-25F0D335336C}"/>
              </a:ext>
            </a:extLst>
          </p:cNvPr>
          <p:cNvSpPr/>
          <p:nvPr/>
        </p:nvSpPr>
        <p:spPr>
          <a:xfrm>
            <a:off x="6762984" y="1864534"/>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spTree>
    <p:extLst>
      <p:ext uri="{BB962C8B-B14F-4D97-AF65-F5344CB8AC3E}">
        <p14:creationId xmlns:p14="http://schemas.microsoft.com/office/powerpoint/2010/main" val="142354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実験結果</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空間</a:t>
            </a:r>
            <a:r>
              <a:rPr lang="en-US" altLang="ja-JP" dirty="0"/>
              <a:t>-</a:t>
            </a:r>
            <a:r>
              <a:rPr lang="ja-JP" altLang="en-US" dirty="0"/>
              <a:t>時間勾配の散布図から，</a:t>
            </a:r>
            <a:r>
              <a:rPr lang="en-US" altLang="ja-JP" dirty="0"/>
              <a:t>LED</a:t>
            </a:r>
            <a:r>
              <a:rPr lang="ja-JP" altLang="en-US" dirty="0"/>
              <a:t>と背景を区別できる様な特徴は見られなかった</a:t>
            </a:r>
            <a:endParaRPr lang="en-US" altLang="ja-JP" dirty="0"/>
          </a:p>
          <a:p>
            <a:endParaRPr lang="en-US" altLang="ja-JP" dirty="0"/>
          </a:p>
          <a:p>
            <a:endParaRPr lang="en-US" altLang="ja-JP" dirty="0"/>
          </a:p>
          <a:p>
            <a:endParaRPr lang="en-US" altLang="ja-JP" dirty="0"/>
          </a:p>
          <a:p>
            <a:endParaRPr lang="en-US" altLang="ja-JP" dirty="0"/>
          </a:p>
          <a:p>
            <a:r>
              <a:rPr lang="en-US" altLang="ja-JP" dirty="0"/>
              <a:t>LED</a:t>
            </a:r>
            <a:r>
              <a:rPr lang="ja-JP" altLang="en-US" dirty="0"/>
              <a:t>と背景とを差別化するため，</a:t>
            </a:r>
            <a:r>
              <a:rPr lang="en-US" altLang="ja-JP" dirty="0"/>
              <a:t>LED</a:t>
            </a:r>
            <a:r>
              <a:rPr lang="ja-JP" altLang="en-US" dirty="0"/>
              <a:t>アレイが　　　　　　　重なるように</a:t>
            </a:r>
            <a:r>
              <a:rPr lang="en-US" altLang="ja-JP" dirty="0"/>
              <a:t>LED</a:t>
            </a:r>
            <a:r>
              <a:rPr lang="ja-JP" altLang="en-US" dirty="0"/>
              <a:t>位置の補正を行った</a:t>
            </a:r>
            <a:endParaRPr lang="en-US" altLang="ja-JP" dirty="0"/>
          </a:p>
          <a:p>
            <a:pPr lvl="1"/>
            <a:r>
              <a:rPr lang="ja-JP" altLang="en-US" dirty="0"/>
              <a:t>これにより，</a:t>
            </a:r>
            <a:r>
              <a:rPr lang="en-US" altLang="ja-JP" dirty="0"/>
              <a:t>LED</a:t>
            </a:r>
            <a:r>
              <a:rPr lang="ja-JP" altLang="en-US" dirty="0"/>
              <a:t>部分の移動による時間勾配の影響を　　　　　　　小さくすることができる</a:t>
            </a:r>
            <a:endParaRPr lang="en-US" altLang="ja-JP" dirty="0"/>
          </a:p>
          <a:p>
            <a:pPr lvl="1"/>
            <a:r>
              <a:rPr lang="en-US" altLang="ja-JP" dirty="0"/>
              <a:t>LED</a:t>
            </a:r>
            <a:r>
              <a:rPr lang="ja-JP" altLang="en-US" dirty="0"/>
              <a:t>の移動距離は撮影画像から手動で求め，　　　　　　　　　　　　撮影画像毎に一定距離を移動するとした</a:t>
            </a:r>
            <a:endParaRPr lang="en-US" altLang="ja-JP" dirty="0"/>
          </a:p>
          <a:p>
            <a:pPr lvl="1"/>
            <a:r>
              <a:rPr lang="en-US" altLang="ja-JP" dirty="0"/>
              <a:t>LED</a:t>
            </a:r>
            <a:r>
              <a:rPr lang="ja-JP" altLang="en-US" dirty="0"/>
              <a:t>と背景それぞれの撮影画像内の移動距離は異なるため，　　　　　</a:t>
            </a:r>
            <a:r>
              <a:rPr lang="en-US" altLang="ja-JP" dirty="0"/>
              <a:t>LED</a:t>
            </a:r>
            <a:r>
              <a:rPr lang="ja-JP" altLang="en-US" dirty="0"/>
              <a:t>の補正をしても背景の補正をしたことにはならない</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sp>
        <p:nvSpPr>
          <p:cNvPr id="12" name="矢印: 右 11">
            <a:extLst>
              <a:ext uri="{FF2B5EF4-FFF2-40B4-BE49-F238E27FC236}">
                <a16:creationId xmlns:a16="http://schemas.microsoft.com/office/drawing/2014/main" id="{BDE8B27A-BA9E-4943-AB21-99F32D7291D0}"/>
              </a:ext>
            </a:extLst>
          </p:cNvPr>
          <p:cNvSpPr/>
          <p:nvPr/>
        </p:nvSpPr>
        <p:spPr>
          <a:xfrm rot="5400000">
            <a:off x="4266634" y="2165844"/>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99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495C161-1DBE-4A59-9E9E-3971A7F09B18}"/>
              </a:ext>
            </a:extLst>
          </p:cNvPr>
          <p:cNvPicPr>
            <a:picLocks noChangeAspect="1"/>
          </p:cNvPicPr>
          <p:nvPr/>
        </p:nvPicPr>
        <p:blipFill rotWithShape="1">
          <a:blip r:embed="rId2"/>
          <a:srcRect l="11136" t="3001" r="8603"/>
          <a:stretch/>
        </p:blipFill>
        <p:spPr>
          <a:xfrm rot="16200000">
            <a:off x="2790309" y="1871959"/>
            <a:ext cx="3548576" cy="5044005"/>
          </a:xfrm>
          <a:prstGeom prst="rect">
            <a:avLst/>
          </a:prstGeom>
        </p:spPr>
      </p:pic>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en-US" altLang="ja-JP" dirty="0"/>
              <a:t>ITS</a:t>
            </a:r>
            <a:r>
              <a:rPr kumimoji="1" lang="ja-JP" altLang="en-US" dirty="0"/>
              <a:t>可視光通信の研究動向</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送信機が受信機の前後にあるモデル</a:t>
            </a:r>
            <a:r>
              <a:rPr lang="ja-JP" altLang="en-US" b="1" baseline="30000" dirty="0"/>
              <a:t>①</a:t>
            </a:r>
            <a:r>
              <a:rPr lang="ja-JP" altLang="en-US" dirty="0"/>
              <a:t>がほとんどで，　　　　　　　　　　　　受信機が送信機を横切るモデル</a:t>
            </a:r>
            <a:r>
              <a:rPr lang="ja-JP" altLang="en-US" b="1" baseline="30000" dirty="0"/>
              <a:t>②</a:t>
            </a:r>
            <a:r>
              <a:rPr lang="ja-JP" altLang="en-US" dirty="0"/>
              <a:t>は少ない</a:t>
            </a:r>
            <a:endParaRPr lang="en-US" altLang="ja-JP" dirty="0"/>
          </a:p>
          <a:p>
            <a:pPr marL="0" indent="0">
              <a:buNone/>
            </a:pPr>
            <a:r>
              <a:rPr lang="ja-JP" altLang="en-US" dirty="0"/>
              <a:t>→本研究は車両と側方の送信機との通信モデルを用いる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6" name="テキスト ボックス 5">
            <a:extLst>
              <a:ext uri="{FF2B5EF4-FFF2-40B4-BE49-F238E27FC236}">
                <a16:creationId xmlns:a16="http://schemas.microsoft.com/office/drawing/2014/main" id="{F0F3ADEB-5E92-4176-9352-B100C6C35532}"/>
              </a:ext>
            </a:extLst>
          </p:cNvPr>
          <p:cNvSpPr txBox="1"/>
          <p:nvPr/>
        </p:nvSpPr>
        <p:spPr>
          <a:xfrm>
            <a:off x="6445188" y="4909351"/>
            <a:ext cx="523783" cy="369332"/>
          </a:xfrm>
          <a:prstGeom prst="rect">
            <a:avLst/>
          </a:prstGeom>
          <a:noFill/>
        </p:spPr>
        <p:txBody>
          <a:bodyPr wrap="square" rtlCol="0">
            <a:spAutoFit/>
          </a:bodyPr>
          <a:lstStyle/>
          <a:p>
            <a:r>
              <a:rPr kumimoji="1" lang="ja-JP" altLang="en-US" b="1" dirty="0"/>
              <a:t>①</a:t>
            </a:r>
          </a:p>
        </p:txBody>
      </p:sp>
      <p:sp>
        <p:nvSpPr>
          <p:cNvPr id="7" name="テキスト ボックス 6">
            <a:extLst>
              <a:ext uri="{FF2B5EF4-FFF2-40B4-BE49-F238E27FC236}">
                <a16:creationId xmlns:a16="http://schemas.microsoft.com/office/drawing/2014/main" id="{42EF012B-02BC-437F-AD9E-04821F37991D}"/>
              </a:ext>
            </a:extLst>
          </p:cNvPr>
          <p:cNvSpPr txBox="1"/>
          <p:nvPr/>
        </p:nvSpPr>
        <p:spPr>
          <a:xfrm>
            <a:off x="3684489" y="4097972"/>
            <a:ext cx="401720" cy="369332"/>
          </a:xfrm>
          <a:prstGeom prst="rect">
            <a:avLst/>
          </a:prstGeom>
          <a:noFill/>
        </p:spPr>
        <p:txBody>
          <a:bodyPr wrap="square" rtlCol="0">
            <a:spAutoFit/>
          </a:bodyPr>
          <a:lstStyle/>
          <a:p>
            <a:r>
              <a:rPr kumimoji="1" lang="ja-JP" altLang="en-US" b="1" dirty="0"/>
              <a:t>②</a:t>
            </a:r>
          </a:p>
        </p:txBody>
      </p:sp>
      <p:cxnSp>
        <p:nvCxnSpPr>
          <p:cNvPr id="9" name="直線コネクタ 8">
            <a:extLst>
              <a:ext uri="{FF2B5EF4-FFF2-40B4-BE49-F238E27FC236}">
                <a16:creationId xmlns:a16="http://schemas.microsoft.com/office/drawing/2014/main" id="{69B5B4B4-32EA-430F-8F94-DF55AA083C62}"/>
              </a:ext>
            </a:extLst>
          </p:cNvPr>
          <p:cNvCxnSpPr>
            <a:cxnSpLocks/>
          </p:cNvCxnSpPr>
          <p:nvPr/>
        </p:nvCxnSpPr>
        <p:spPr>
          <a:xfrm>
            <a:off x="4576511" y="3283757"/>
            <a:ext cx="0" cy="80301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CA1705E6-6B7A-4976-BB64-BD525A3BD179}"/>
              </a:ext>
            </a:extLst>
          </p:cNvPr>
          <p:cNvGrpSpPr/>
          <p:nvPr/>
        </p:nvGrpSpPr>
        <p:grpSpPr>
          <a:xfrm>
            <a:off x="4495585" y="3283757"/>
            <a:ext cx="290084" cy="576000"/>
            <a:chOff x="8096437" y="2489240"/>
            <a:chExt cx="290084" cy="576000"/>
          </a:xfrm>
          <a:scene3d>
            <a:camera prst="isometricOffAxis1Left"/>
            <a:lightRig rig="threePt" dir="t"/>
          </a:scene3d>
        </p:grpSpPr>
        <p:sp>
          <p:nvSpPr>
            <p:cNvPr id="11" name="四角形: 角を丸くする 10">
              <a:extLst>
                <a:ext uri="{FF2B5EF4-FFF2-40B4-BE49-F238E27FC236}">
                  <a16:creationId xmlns:a16="http://schemas.microsoft.com/office/drawing/2014/main" id="{BD3976CB-83A7-4B9F-B9F5-95F8C1571A72}"/>
                </a:ext>
              </a:extLst>
            </p:cNvPr>
            <p:cNvSpPr>
              <a:spLocks noChangeAspect="1"/>
            </p:cNvSpPr>
            <p:nvPr/>
          </p:nvSpPr>
          <p:spPr>
            <a:xfrm rot="16200000">
              <a:off x="7953479" y="2632198"/>
              <a:ext cx="576000" cy="290084"/>
            </a:xfrm>
            <a:prstGeom prst="round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2" name="四角形: 角を丸くする 11">
              <a:extLst>
                <a:ext uri="{FF2B5EF4-FFF2-40B4-BE49-F238E27FC236}">
                  <a16:creationId xmlns:a16="http://schemas.microsoft.com/office/drawing/2014/main" id="{9AF0B199-806E-4F43-A227-748CEBE2BF78}"/>
                </a:ext>
              </a:extLst>
            </p:cNvPr>
            <p:cNvSpPr>
              <a:spLocks noChangeAspect="1"/>
            </p:cNvSpPr>
            <p:nvPr/>
          </p:nvSpPr>
          <p:spPr>
            <a:xfrm rot="16200000">
              <a:off x="8126443" y="2796897"/>
              <a:ext cx="221129" cy="221129"/>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13FDE587-7A4E-45A3-82D8-430A9B8D0132}"/>
                </a:ext>
              </a:extLst>
            </p:cNvPr>
            <p:cNvSpPr>
              <a:spLocks noChangeAspect="1"/>
            </p:cNvSpPr>
            <p:nvPr/>
          </p:nvSpPr>
          <p:spPr>
            <a:xfrm rot="16200000">
              <a:off x="8126330" y="2527842"/>
              <a:ext cx="221129" cy="221129"/>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17" name="直線矢印コネクタ 16">
            <a:extLst>
              <a:ext uri="{FF2B5EF4-FFF2-40B4-BE49-F238E27FC236}">
                <a16:creationId xmlns:a16="http://schemas.microsoft.com/office/drawing/2014/main" id="{72A38FCE-4C5B-4968-A6F5-B98264139C31}"/>
              </a:ext>
            </a:extLst>
          </p:cNvPr>
          <p:cNvCxnSpPr>
            <a:cxnSpLocks/>
          </p:cNvCxnSpPr>
          <p:nvPr/>
        </p:nvCxnSpPr>
        <p:spPr>
          <a:xfrm flipH="1">
            <a:off x="3789377" y="3543488"/>
            <a:ext cx="775220"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位置の補正結果</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pic>
        <p:nvPicPr>
          <p:cNvPr id="7" name="コンテンツ プレースホルダー 7">
            <a:extLst>
              <a:ext uri="{FF2B5EF4-FFF2-40B4-BE49-F238E27FC236}">
                <a16:creationId xmlns:a16="http://schemas.microsoft.com/office/drawing/2014/main" id="{99ABC52C-109E-44F9-8FF3-7261D61A1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584" y="925033"/>
            <a:ext cx="1951145" cy="1951145"/>
          </a:xfrm>
          <a:prstGeom prst="rect">
            <a:avLst/>
          </a:prstGeom>
        </p:spPr>
      </p:pic>
      <p:pic>
        <p:nvPicPr>
          <p:cNvPr id="8" name="図 7">
            <a:extLst>
              <a:ext uri="{FF2B5EF4-FFF2-40B4-BE49-F238E27FC236}">
                <a16:creationId xmlns:a16="http://schemas.microsoft.com/office/drawing/2014/main" id="{11E69511-4D9B-4367-9DE0-341B905E5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71" y="931334"/>
            <a:ext cx="1951145" cy="1951145"/>
          </a:xfrm>
          <a:prstGeom prst="rect">
            <a:avLst/>
          </a:prstGeom>
        </p:spPr>
      </p:pic>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584" y="2863577"/>
            <a:ext cx="1951145" cy="1951145"/>
          </a:xfrm>
          <a:prstGeom prst="rect">
            <a:avLst/>
          </a:prstGeom>
        </p:spPr>
      </p:pic>
      <p:pic>
        <p:nvPicPr>
          <p:cNvPr id="10" name="図 9">
            <a:extLst>
              <a:ext uri="{FF2B5EF4-FFF2-40B4-BE49-F238E27FC236}">
                <a16:creationId xmlns:a16="http://schemas.microsoft.com/office/drawing/2014/main" id="{5073CAFC-9A43-48FD-9B18-218C70258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171" y="2876178"/>
            <a:ext cx="1951145" cy="1951145"/>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584" y="4827322"/>
            <a:ext cx="1951145" cy="1951145"/>
          </a:xfrm>
          <a:prstGeom prst="rect">
            <a:avLst/>
          </a:prstGeom>
        </p:spPr>
      </p:pic>
      <p:pic>
        <p:nvPicPr>
          <p:cNvPr id="13" name="図 12">
            <a:extLst>
              <a:ext uri="{FF2B5EF4-FFF2-40B4-BE49-F238E27FC236}">
                <a16:creationId xmlns:a16="http://schemas.microsoft.com/office/drawing/2014/main" id="{A62A1B6C-319D-451B-8783-A788E9D56B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8171" y="4827322"/>
            <a:ext cx="1951145" cy="1951145"/>
          </a:xfrm>
          <a:prstGeom prst="rect">
            <a:avLst/>
          </a:prstGeom>
        </p:spPr>
      </p:pic>
      <p:sp>
        <p:nvSpPr>
          <p:cNvPr id="14" name="正方形/長方形 13">
            <a:extLst>
              <a:ext uri="{FF2B5EF4-FFF2-40B4-BE49-F238E27FC236}">
                <a16:creationId xmlns:a16="http://schemas.microsoft.com/office/drawing/2014/main" id="{58E16E59-5ECA-466A-AE18-95BD1E863D3C}"/>
              </a:ext>
            </a:extLst>
          </p:cNvPr>
          <p:cNvSpPr/>
          <p:nvPr/>
        </p:nvSpPr>
        <p:spPr>
          <a:xfrm>
            <a:off x="1280853" y="1396605"/>
            <a:ext cx="359808"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a:t>
            </a:r>
            <a:endParaRPr kumimoji="1" lang="en-US" altLang="ja-JP" dirty="0">
              <a:solidFill>
                <a:schemeClr val="tx1"/>
              </a:solidFill>
            </a:endParaRPr>
          </a:p>
          <a:p>
            <a:pPr algn="ctr"/>
            <a:r>
              <a:rPr kumimoji="1" lang="ja-JP" altLang="en-US" dirty="0">
                <a:solidFill>
                  <a:schemeClr val="tx1"/>
                </a:solidFill>
              </a:rPr>
              <a:t>子</a:t>
            </a:r>
            <a:endParaRPr kumimoji="1" lang="en-US" altLang="ja-JP" dirty="0">
              <a:solidFill>
                <a:schemeClr val="tx1"/>
              </a:solidFill>
            </a:endParaRPr>
          </a:p>
          <a:p>
            <a:pPr algn="ctr"/>
            <a:r>
              <a:rPr kumimoji="1" lang="ja-JP" altLang="en-US" dirty="0">
                <a:solidFill>
                  <a:schemeClr val="tx1"/>
                </a:solidFill>
              </a:rPr>
              <a:t>状</a:t>
            </a:r>
          </a:p>
        </p:txBody>
      </p:sp>
      <p:sp>
        <p:nvSpPr>
          <p:cNvPr id="15" name="正方形/長方形 14">
            <a:extLst>
              <a:ext uri="{FF2B5EF4-FFF2-40B4-BE49-F238E27FC236}">
                <a16:creationId xmlns:a16="http://schemas.microsoft.com/office/drawing/2014/main" id="{E9EA34AA-18F1-4959-B0D9-D1BEA2E76C1E}"/>
              </a:ext>
            </a:extLst>
          </p:cNvPr>
          <p:cNvSpPr/>
          <p:nvPr/>
        </p:nvSpPr>
        <p:spPr>
          <a:xfrm>
            <a:off x="1280853" y="3335149"/>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a:t>
            </a:r>
            <a:endParaRPr kumimoji="1" lang="en-US" altLang="ja-JP" dirty="0">
              <a:solidFill>
                <a:schemeClr val="tx1"/>
              </a:solidFill>
            </a:endParaRPr>
          </a:p>
          <a:p>
            <a:pPr algn="ctr"/>
            <a:r>
              <a:rPr kumimoji="1" lang="ja-JP" altLang="en-US" dirty="0">
                <a:solidFill>
                  <a:schemeClr val="tx1"/>
                </a:solidFill>
              </a:rPr>
              <a:t>縞</a:t>
            </a:r>
          </a:p>
        </p:txBody>
      </p:sp>
      <p:sp>
        <p:nvSpPr>
          <p:cNvPr id="16" name="正方形/長方形 15">
            <a:extLst>
              <a:ext uri="{FF2B5EF4-FFF2-40B4-BE49-F238E27FC236}">
                <a16:creationId xmlns:a16="http://schemas.microsoft.com/office/drawing/2014/main" id="{680344B8-D663-438A-993A-7F6F1C509E99}"/>
              </a:ext>
            </a:extLst>
          </p:cNvPr>
          <p:cNvSpPr/>
          <p:nvPr/>
        </p:nvSpPr>
        <p:spPr>
          <a:xfrm>
            <a:off x="1280853" y="5298894"/>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a:t>
            </a:r>
            <a:endParaRPr kumimoji="1" lang="en-US" altLang="ja-JP" dirty="0">
              <a:solidFill>
                <a:schemeClr val="tx1"/>
              </a:solidFill>
            </a:endParaRPr>
          </a:p>
          <a:p>
            <a:pPr algn="ctr"/>
            <a:r>
              <a:rPr kumimoji="1" lang="ja-JP" altLang="en-US" dirty="0">
                <a:solidFill>
                  <a:schemeClr val="tx1"/>
                </a:solidFill>
              </a:rPr>
              <a:t>縞</a:t>
            </a:r>
          </a:p>
        </p:txBody>
      </p:sp>
      <p:sp>
        <p:nvSpPr>
          <p:cNvPr id="26" name="矢印: 右 25">
            <a:extLst>
              <a:ext uri="{FF2B5EF4-FFF2-40B4-BE49-F238E27FC236}">
                <a16:creationId xmlns:a16="http://schemas.microsoft.com/office/drawing/2014/main" id="{440031E9-6214-4E84-A92F-FFBD1EFDE88E}"/>
              </a:ext>
            </a:extLst>
          </p:cNvPr>
          <p:cNvSpPr/>
          <p:nvPr/>
        </p:nvSpPr>
        <p:spPr>
          <a:xfrm>
            <a:off x="4266634" y="3490791"/>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193F738-D39C-4396-9984-786888E0A9B1}"/>
              </a:ext>
            </a:extLst>
          </p:cNvPr>
          <p:cNvSpPr/>
          <p:nvPr/>
        </p:nvSpPr>
        <p:spPr>
          <a:xfrm>
            <a:off x="4046700" y="2809693"/>
            <a:ext cx="1098500" cy="636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LED</a:t>
            </a:r>
            <a:r>
              <a:rPr kumimoji="1" lang="ja-JP" altLang="en-US" b="1" dirty="0">
                <a:solidFill>
                  <a:schemeClr val="tx1"/>
                </a:solidFill>
              </a:rPr>
              <a:t>位置</a:t>
            </a:r>
            <a:endParaRPr kumimoji="1" lang="en-US" altLang="ja-JP" b="1" dirty="0">
              <a:solidFill>
                <a:schemeClr val="tx1"/>
              </a:solidFill>
            </a:endParaRPr>
          </a:p>
          <a:p>
            <a:pPr algn="ctr"/>
            <a:r>
              <a:rPr kumimoji="1" lang="ja-JP" altLang="en-US" b="1" dirty="0">
                <a:solidFill>
                  <a:schemeClr val="tx1"/>
                </a:solidFill>
              </a:rPr>
              <a:t>補正後</a:t>
            </a:r>
          </a:p>
        </p:txBody>
      </p:sp>
    </p:spTree>
    <p:extLst>
      <p:ext uri="{BB962C8B-B14F-4D97-AF65-F5344CB8AC3E}">
        <p14:creationId xmlns:p14="http://schemas.microsoft.com/office/powerpoint/2010/main" val="11805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位置の補正結果</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横縞，縦縞の信号パターンにおいて</a:t>
            </a:r>
            <a:r>
              <a:rPr lang="en-US" altLang="ja-JP" dirty="0"/>
              <a:t>LED</a:t>
            </a:r>
            <a:r>
              <a:rPr lang="ja-JP" altLang="en-US" dirty="0"/>
              <a:t>と背景を区別できるように見られた</a:t>
            </a:r>
            <a:endParaRPr lang="en-US" altLang="ja-JP" dirty="0"/>
          </a:p>
          <a:p>
            <a:r>
              <a:rPr lang="ja-JP" altLang="en-US" dirty="0"/>
              <a:t>下図の様な閾値直線を考え，</a:t>
            </a:r>
            <a:r>
              <a:rPr lang="en-US" altLang="ja-JP" dirty="0"/>
              <a:t>LED</a:t>
            </a:r>
            <a:r>
              <a:rPr lang="ja-JP" altLang="en-US" dirty="0"/>
              <a:t>捕捉を行った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254" y="3296963"/>
            <a:ext cx="2880000" cy="2880000"/>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208" y="3296963"/>
            <a:ext cx="2880000" cy="2880000"/>
          </a:xfrm>
          <a:prstGeom prst="rect">
            <a:avLst/>
          </a:prstGeom>
        </p:spPr>
      </p:pic>
      <p:sp>
        <p:nvSpPr>
          <p:cNvPr id="15" name="正方形/長方形 14">
            <a:extLst>
              <a:ext uri="{FF2B5EF4-FFF2-40B4-BE49-F238E27FC236}">
                <a16:creationId xmlns:a16="http://schemas.microsoft.com/office/drawing/2014/main" id="{E9EA34AA-18F1-4959-B0D9-D1BEA2E76C1E}"/>
              </a:ext>
            </a:extLst>
          </p:cNvPr>
          <p:cNvSpPr/>
          <p:nvPr/>
        </p:nvSpPr>
        <p:spPr>
          <a:xfrm>
            <a:off x="2312254" y="3116963"/>
            <a:ext cx="1008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6" name="正方形/長方形 15">
            <a:extLst>
              <a:ext uri="{FF2B5EF4-FFF2-40B4-BE49-F238E27FC236}">
                <a16:creationId xmlns:a16="http://schemas.microsoft.com/office/drawing/2014/main" id="{680344B8-D663-438A-993A-7F6F1C509E99}"/>
              </a:ext>
            </a:extLst>
          </p:cNvPr>
          <p:cNvSpPr/>
          <p:nvPr/>
        </p:nvSpPr>
        <p:spPr>
          <a:xfrm>
            <a:off x="5946208" y="3116963"/>
            <a:ext cx="1008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cxnSp>
        <p:nvCxnSpPr>
          <p:cNvPr id="17" name="直線コネクタ 16">
            <a:extLst>
              <a:ext uri="{FF2B5EF4-FFF2-40B4-BE49-F238E27FC236}">
                <a16:creationId xmlns:a16="http://schemas.microsoft.com/office/drawing/2014/main" id="{AB7602FF-A78B-41BE-8156-8469B4971C22}"/>
              </a:ext>
            </a:extLst>
          </p:cNvPr>
          <p:cNvCxnSpPr>
            <a:cxnSpLocks/>
          </p:cNvCxnSpPr>
          <p:nvPr/>
        </p:nvCxnSpPr>
        <p:spPr>
          <a:xfrm flipV="1">
            <a:off x="5373655" y="3656963"/>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3885D0-5D10-4F72-B94A-2C50B1F8AA5A}"/>
              </a:ext>
            </a:extLst>
          </p:cNvPr>
          <p:cNvCxnSpPr>
            <a:cxnSpLocks/>
          </p:cNvCxnSpPr>
          <p:nvPr/>
        </p:nvCxnSpPr>
        <p:spPr>
          <a:xfrm flipV="1">
            <a:off x="1741455" y="3590149"/>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3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normAutofit/>
          </a:bodyPr>
          <a:lstStyle/>
          <a:p>
            <a:r>
              <a:rPr kumimoji="1" lang="en-US" altLang="ja-JP" dirty="0">
                <a:solidFill>
                  <a:schemeClr val="tx1"/>
                </a:solidFill>
              </a:rPr>
              <a:t>Cross array</a:t>
            </a:r>
            <a:endParaRPr kumimoji="1" lang="ja-JP" altLang="en-US" dirty="0"/>
          </a:p>
        </p:txBody>
      </p:sp>
      <p:pic>
        <p:nvPicPr>
          <p:cNvPr id="8" name="コンテンツ プレースホルダー 7">
            <a:extLst>
              <a:ext uri="{FF2B5EF4-FFF2-40B4-BE49-F238E27FC236}">
                <a16:creationId xmlns:a16="http://schemas.microsoft.com/office/drawing/2014/main" id="{BE3786D1-43D4-429E-9EEA-F3E48280BF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2000" y="1773621"/>
            <a:ext cx="2880000" cy="2880000"/>
          </a:xfrm>
        </p:spPr>
      </p:pic>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pic>
        <p:nvPicPr>
          <p:cNvPr id="13" name="図 12">
            <a:extLst>
              <a:ext uri="{FF2B5EF4-FFF2-40B4-BE49-F238E27FC236}">
                <a16:creationId xmlns:a16="http://schemas.microsoft.com/office/drawing/2014/main" id="{F344597D-E8A7-46B0-8F3F-AAD32B346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1773621"/>
            <a:ext cx="2880000" cy="2880000"/>
          </a:xfrm>
          <a:prstGeom prst="rect">
            <a:avLst/>
          </a:prstGeom>
        </p:spPr>
      </p:pic>
      <p:pic>
        <p:nvPicPr>
          <p:cNvPr id="14" name="図 13">
            <a:extLst>
              <a:ext uri="{FF2B5EF4-FFF2-40B4-BE49-F238E27FC236}">
                <a16:creationId xmlns:a16="http://schemas.microsoft.com/office/drawing/2014/main" id="{942924BC-81CD-4B47-9095-E5FE2381B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1773621"/>
            <a:ext cx="2880000" cy="2880000"/>
          </a:xfrm>
          <a:prstGeom prst="rect">
            <a:avLst/>
          </a:prstGeom>
        </p:spPr>
      </p:pic>
    </p:spTree>
    <p:extLst>
      <p:ext uri="{BB962C8B-B14F-4D97-AF65-F5344CB8AC3E}">
        <p14:creationId xmlns:p14="http://schemas.microsoft.com/office/powerpoint/2010/main" val="1298004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kumimoji="1" lang="en-US" altLang="ja-JP" dirty="0">
                <a:solidFill>
                  <a:schemeClr val="tx1"/>
                </a:solidFill>
              </a:rPr>
              <a:t>Horizontal array</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pic>
        <p:nvPicPr>
          <p:cNvPr id="23" name="図 22">
            <a:extLst>
              <a:ext uri="{FF2B5EF4-FFF2-40B4-BE49-F238E27FC236}">
                <a16:creationId xmlns:a16="http://schemas.microsoft.com/office/drawing/2014/main" id="{81928FA6-4496-4E02-8D2E-5707DB1B8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000" y="1989000"/>
            <a:ext cx="2880000" cy="2880000"/>
          </a:xfrm>
          <a:prstGeom prst="rect">
            <a:avLst/>
          </a:prstGeom>
        </p:spPr>
      </p:pic>
      <p:pic>
        <p:nvPicPr>
          <p:cNvPr id="25" name="図 24">
            <a:extLst>
              <a:ext uri="{FF2B5EF4-FFF2-40B4-BE49-F238E27FC236}">
                <a16:creationId xmlns:a16="http://schemas.microsoft.com/office/drawing/2014/main" id="{A5AC7F85-FD76-455D-A6C2-E137FEF71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1989000"/>
            <a:ext cx="2880000" cy="2880000"/>
          </a:xfrm>
          <a:prstGeom prst="rect">
            <a:avLst/>
          </a:prstGeom>
        </p:spPr>
      </p:pic>
      <p:pic>
        <p:nvPicPr>
          <p:cNvPr id="27" name="図 26">
            <a:extLst>
              <a:ext uri="{FF2B5EF4-FFF2-40B4-BE49-F238E27FC236}">
                <a16:creationId xmlns:a16="http://schemas.microsoft.com/office/drawing/2014/main" id="{C7C406B0-7C2F-405F-BFD5-CE30F5A8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1989000"/>
            <a:ext cx="2880000" cy="2880000"/>
          </a:xfrm>
          <a:prstGeom prst="rect">
            <a:avLst/>
          </a:prstGeom>
        </p:spPr>
      </p:pic>
    </p:spTree>
    <p:extLst>
      <p:ext uri="{BB962C8B-B14F-4D97-AF65-F5344CB8AC3E}">
        <p14:creationId xmlns:p14="http://schemas.microsoft.com/office/powerpoint/2010/main" val="3990797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kumimoji="1" lang="en-US" altLang="ja-JP" dirty="0">
                <a:solidFill>
                  <a:schemeClr val="tx1"/>
                </a:solidFill>
              </a:rPr>
              <a:t>Vertical array</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34</a:t>
            </a:fld>
            <a:endParaRPr kumimoji="1" lang="ja-JP" altLang="en-US" dirty="0"/>
          </a:p>
        </p:txBody>
      </p:sp>
      <p:pic>
        <p:nvPicPr>
          <p:cNvPr id="24" name="図 23">
            <a:extLst>
              <a:ext uri="{FF2B5EF4-FFF2-40B4-BE49-F238E27FC236}">
                <a16:creationId xmlns:a16="http://schemas.microsoft.com/office/drawing/2014/main" id="{852D66D9-D5C5-4F4F-AEEC-567AC970E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000" y="2107324"/>
            <a:ext cx="2880000" cy="2880000"/>
          </a:xfrm>
          <a:prstGeom prst="rect">
            <a:avLst/>
          </a:prstGeom>
        </p:spPr>
      </p:pic>
      <p:pic>
        <p:nvPicPr>
          <p:cNvPr id="26" name="図 25">
            <a:extLst>
              <a:ext uri="{FF2B5EF4-FFF2-40B4-BE49-F238E27FC236}">
                <a16:creationId xmlns:a16="http://schemas.microsoft.com/office/drawing/2014/main" id="{C186C4B0-59FF-4C42-BB36-F850227BE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107324"/>
            <a:ext cx="2880000" cy="2880000"/>
          </a:xfrm>
          <a:prstGeom prst="rect">
            <a:avLst/>
          </a:prstGeom>
        </p:spPr>
      </p:pic>
      <p:pic>
        <p:nvPicPr>
          <p:cNvPr id="28" name="図 27">
            <a:extLst>
              <a:ext uri="{FF2B5EF4-FFF2-40B4-BE49-F238E27FC236}">
                <a16:creationId xmlns:a16="http://schemas.microsoft.com/office/drawing/2014/main" id="{A126AEAD-BB7A-4B54-9BEB-3AAC54BC0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2107324"/>
            <a:ext cx="2880000" cy="2880000"/>
          </a:xfrm>
          <a:prstGeom prst="rect">
            <a:avLst/>
          </a:prstGeom>
        </p:spPr>
      </p:pic>
    </p:spTree>
    <p:extLst>
      <p:ext uri="{BB962C8B-B14F-4D97-AF65-F5344CB8AC3E}">
        <p14:creationId xmlns:p14="http://schemas.microsoft.com/office/powerpoint/2010/main" val="859467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a:t>
            </a:r>
            <a:r>
              <a:rPr kumimoji="1" lang="en-US" altLang="ja-JP" dirty="0"/>
              <a:t>-</a:t>
            </a:r>
            <a:r>
              <a:rPr kumimoji="1" lang="ja-JP" altLang="en-US" dirty="0"/>
              <a:t>横縞</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35</a:t>
            </a:fld>
            <a:endParaRPr kumimoji="1" lang="ja-JP" altLang="en-US" dirty="0"/>
          </a:p>
        </p:txBody>
      </p:sp>
      <p:pic>
        <p:nvPicPr>
          <p:cNvPr id="41" name="コンテンツ プレースホルダー 40">
            <a:extLst>
              <a:ext uri="{FF2B5EF4-FFF2-40B4-BE49-F238E27FC236}">
                <a16:creationId xmlns:a16="http://schemas.microsoft.com/office/drawing/2014/main" id="{AA957C4B-F88F-4248-BCDD-2708F321CD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6250" y="3883300"/>
            <a:ext cx="2880000" cy="2880000"/>
          </a:xfrm>
        </p:spPr>
      </p:pic>
      <p:pic>
        <p:nvPicPr>
          <p:cNvPr id="43" name="図 42">
            <a:extLst>
              <a:ext uri="{FF2B5EF4-FFF2-40B4-BE49-F238E27FC236}">
                <a16:creationId xmlns:a16="http://schemas.microsoft.com/office/drawing/2014/main" id="{772F7390-A40B-4322-B917-19836B284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3883300"/>
            <a:ext cx="2880000" cy="2880000"/>
          </a:xfrm>
          <a:prstGeom prst="rect">
            <a:avLst/>
          </a:prstGeom>
        </p:spPr>
      </p:pic>
      <p:pic>
        <p:nvPicPr>
          <p:cNvPr id="45" name="図 44">
            <a:extLst>
              <a:ext uri="{FF2B5EF4-FFF2-40B4-BE49-F238E27FC236}">
                <a16:creationId xmlns:a16="http://schemas.microsoft.com/office/drawing/2014/main" id="{6887A004-74EA-434F-96FE-EBD6BCC80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250" y="955861"/>
            <a:ext cx="2880000" cy="2880000"/>
          </a:xfrm>
          <a:prstGeom prst="rect">
            <a:avLst/>
          </a:prstGeom>
        </p:spPr>
      </p:pic>
      <p:pic>
        <p:nvPicPr>
          <p:cNvPr id="47" name="図 46">
            <a:extLst>
              <a:ext uri="{FF2B5EF4-FFF2-40B4-BE49-F238E27FC236}">
                <a16:creationId xmlns:a16="http://schemas.microsoft.com/office/drawing/2014/main" id="{8E05CD92-7333-4AAE-9369-9F579DA9C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350" y="955861"/>
            <a:ext cx="2880000" cy="2880000"/>
          </a:xfrm>
          <a:prstGeom prst="rect">
            <a:avLst/>
          </a:prstGeom>
        </p:spPr>
      </p:pic>
      <p:sp>
        <p:nvSpPr>
          <p:cNvPr id="3" name="正方形/長方形 2">
            <a:extLst>
              <a:ext uri="{FF2B5EF4-FFF2-40B4-BE49-F238E27FC236}">
                <a16:creationId xmlns:a16="http://schemas.microsoft.com/office/drawing/2014/main" id="{54A4292F-0D22-4115-AF4B-72B30FC86B10}"/>
              </a:ext>
            </a:extLst>
          </p:cNvPr>
          <p:cNvSpPr/>
          <p:nvPr/>
        </p:nvSpPr>
        <p:spPr>
          <a:xfrm>
            <a:off x="2647665" y="2009774"/>
            <a:ext cx="1533809" cy="1454151"/>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40E3E84-BB79-488F-AB61-27B7F1D518CB}"/>
              </a:ext>
            </a:extLst>
          </p:cNvPr>
          <p:cNvSpPr/>
          <p:nvPr/>
        </p:nvSpPr>
        <p:spPr>
          <a:xfrm>
            <a:off x="5518419" y="2014535"/>
            <a:ext cx="1487220" cy="1466853"/>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91E6936-E503-4F2C-95F5-D926AD51A26E}"/>
              </a:ext>
            </a:extLst>
          </p:cNvPr>
          <p:cNvSpPr/>
          <p:nvPr/>
        </p:nvSpPr>
        <p:spPr>
          <a:xfrm>
            <a:off x="2578610" y="4931050"/>
            <a:ext cx="1464754" cy="147651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328ABE7-4220-44AF-A83A-E8F233FFC943}"/>
              </a:ext>
            </a:extLst>
          </p:cNvPr>
          <p:cNvSpPr/>
          <p:nvPr/>
        </p:nvSpPr>
        <p:spPr>
          <a:xfrm>
            <a:off x="5584031" y="4931049"/>
            <a:ext cx="1512093" cy="1545951"/>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69911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a:t>
            </a:r>
            <a:r>
              <a:rPr kumimoji="1" lang="en-US" altLang="ja-JP" dirty="0"/>
              <a:t>-</a:t>
            </a:r>
            <a:r>
              <a:rPr lang="ja-JP" altLang="en-US" dirty="0"/>
              <a:t>縦</a:t>
            </a:r>
            <a:r>
              <a:rPr kumimoji="1" lang="ja-JP" altLang="en-US" dirty="0"/>
              <a:t>縞</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36</a:t>
            </a:fld>
            <a:endParaRPr kumimoji="1" lang="ja-JP" altLang="en-US" dirty="0"/>
          </a:p>
        </p:txBody>
      </p:sp>
      <p:pic>
        <p:nvPicPr>
          <p:cNvPr id="6" name="コンテンツ プレースホルダー 5">
            <a:extLst>
              <a:ext uri="{FF2B5EF4-FFF2-40B4-BE49-F238E27FC236}">
                <a16:creationId xmlns:a16="http://schemas.microsoft.com/office/drawing/2014/main" id="{E0DD2226-5844-4841-8899-8A38A6956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2000" y="937134"/>
            <a:ext cx="2880000" cy="2880000"/>
          </a:xfrm>
        </p:spPr>
      </p:pic>
      <p:pic>
        <p:nvPicPr>
          <p:cNvPr id="8" name="図 7">
            <a:extLst>
              <a:ext uri="{FF2B5EF4-FFF2-40B4-BE49-F238E27FC236}">
                <a16:creationId xmlns:a16="http://schemas.microsoft.com/office/drawing/2014/main" id="{6D011337-628C-4794-949F-07BB7AD23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3873362"/>
            <a:ext cx="2880000" cy="2880000"/>
          </a:xfrm>
          <a:prstGeom prst="rect">
            <a:avLst/>
          </a:prstGeom>
        </p:spPr>
      </p:pic>
      <p:pic>
        <p:nvPicPr>
          <p:cNvPr id="10" name="図 9">
            <a:extLst>
              <a:ext uri="{FF2B5EF4-FFF2-40B4-BE49-F238E27FC236}">
                <a16:creationId xmlns:a16="http://schemas.microsoft.com/office/drawing/2014/main" id="{969C8377-CE1F-4A20-AD66-2982FA880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700" y="3873362"/>
            <a:ext cx="2880000" cy="2880000"/>
          </a:xfrm>
          <a:prstGeom prst="rect">
            <a:avLst/>
          </a:prstGeom>
        </p:spPr>
      </p:pic>
      <p:pic>
        <p:nvPicPr>
          <p:cNvPr id="12" name="図 11">
            <a:extLst>
              <a:ext uri="{FF2B5EF4-FFF2-40B4-BE49-F238E27FC236}">
                <a16:creationId xmlns:a16="http://schemas.microsoft.com/office/drawing/2014/main" id="{79C04291-204C-4F6D-B1B9-AD21EABCA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700" y="928873"/>
            <a:ext cx="2880000" cy="2880000"/>
          </a:xfrm>
          <a:prstGeom prst="rect">
            <a:avLst/>
          </a:prstGeom>
        </p:spPr>
      </p:pic>
      <p:sp>
        <p:nvSpPr>
          <p:cNvPr id="9" name="正方形/長方形 8">
            <a:extLst>
              <a:ext uri="{FF2B5EF4-FFF2-40B4-BE49-F238E27FC236}">
                <a16:creationId xmlns:a16="http://schemas.microsoft.com/office/drawing/2014/main" id="{2176496D-1D0B-4AB9-908D-8A14B5E25FA8}"/>
              </a:ext>
            </a:extLst>
          </p:cNvPr>
          <p:cNvSpPr/>
          <p:nvPr/>
        </p:nvSpPr>
        <p:spPr>
          <a:xfrm>
            <a:off x="2374901" y="2286000"/>
            <a:ext cx="641349" cy="13589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C2BA58D-70A0-445A-B76E-AF0E3BC232FD}"/>
              </a:ext>
            </a:extLst>
          </p:cNvPr>
          <p:cNvSpPr/>
          <p:nvPr/>
        </p:nvSpPr>
        <p:spPr>
          <a:xfrm>
            <a:off x="5152737" y="2273301"/>
            <a:ext cx="1330613" cy="13716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4FD16D6-627D-474C-986D-A99F4F56F15B}"/>
              </a:ext>
            </a:extLst>
          </p:cNvPr>
          <p:cNvSpPr/>
          <p:nvPr/>
        </p:nvSpPr>
        <p:spPr>
          <a:xfrm>
            <a:off x="2343150" y="5226051"/>
            <a:ext cx="1187450" cy="13525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2857331-56BF-45C7-9AEF-E70D2C5850BB}"/>
              </a:ext>
            </a:extLst>
          </p:cNvPr>
          <p:cNvSpPr/>
          <p:nvPr/>
        </p:nvSpPr>
        <p:spPr>
          <a:xfrm>
            <a:off x="5245100" y="5226050"/>
            <a:ext cx="1238250" cy="13525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4531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Acquisition success rate</a:t>
            </a:r>
            <a:endParaRPr kumimoji="1" lang="ja-JP" altLang="en-US"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37</a:t>
            </a:fld>
            <a:endParaRPr kumimoji="1" lang="ja-JP" altLang="en-US" dirty="0"/>
          </a:p>
        </p:txBody>
      </p:sp>
      <p:pic>
        <p:nvPicPr>
          <p:cNvPr id="5" name="図 4">
            <a:extLst>
              <a:ext uri="{FF2B5EF4-FFF2-40B4-BE49-F238E27FC236}">
                <a16:creationId xmlns:a16="http://schemas.microsoft.com/office/drawing/2014/main" id="{DE416807-0012-40DF-A372-1519EA77A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998" y="729000"/>
            <a:ext cx="5400000" cy="5400000"/>
          </a:xfrm>
          <a:prstGeom prst="rect">
            <a:avLst/>
          </a:prstGeom>
        </p:spPr>
      </p:pic>
      <p:sp>
        <p:nvSpPr>
          <p:cNvPr id="7" name="コンテンツ プレースホルダー 6">
            <a:extLst>
              <a:ext uri="{FF2B5EF4-FFF2-40B4-BE49-F238E27FC236}">
                <a16:creationId xmlns:a16="http://schemas.microsoft.com/office/drawing/2014/main" id="{5D4F61CB-14FB-47C8-8D7E-215506CF64BA}"/>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504202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lang="fr-FR" altLang="ja-JP" dirty="0"/>
              <a:t>Problem of Visible Light Communication</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When </a:t>
            </a:r>
            <a:r>
              <a:rPr lang="en-US" altLang="ja-JP" dirty="0"/>
              <a:t>demodulation in visible light communication, we should </a:t>
            </a:r>
            <a:r>
              <a:rPr kumimoji="1" lang="en-US" altLang="ja-JP" dirty="0"/>
              <a:t>acquire LED array.</a:t>
            </a:r>
          </a:p>
          <a:p>
            <a:endParaRPr lang="en-US" altLang="ja-JP" dirty="0"/>
          </a:p>
          <a:p>
            <a:pPr lvl="1"/>
            <a:r>
              <a:rPr kumimoji="1" lang="en-US" altLang="ja-JP" dirty="0"/>
              <a:t>We need to identify LED and not LED</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38</a:t>
            </a:fld>
            <a:endParaRPr kumimoji="1" lang="ja-JP" altLang="en-US" dirty="0"/>
          </a:p>
        </p:txBody>
      </p:sp>
      <p:pic>
        <p:nvPicPr>
          <p:cNvPr id="5" name="図 4">
            <a:extLst>
              <a:ext uri="{FF2B5EF4-FFF2-40B4-BE49-F238E27FC236}">
                <a16:creationId xmlns:a16="http://schemas.microsoft.com/office/drawing/2014/main" id="{25639534-5BE0-4034-9067-FCC75877A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963" y="3617535"/>
            <a:ext cx="2627884" cy="2627884"/>
          </a:xfrm>
          <a:prstGeom prst="rect">
            <a:avLst/>
          </a:prstGeom>
          <a:ln w="15875">
            <a:solidFill>
              <a:schemeClr val="tx1"/>
            </a:solidFill>
          </a:ln>
        </p:spPr>
      </p:pic>
      <p:sp>
        <p:nvSpPr>
          <p:cNvPr id="8" name="テキスト ボックス 7">
            <a:extLst>
              <a:ext uri="{FF2B5EF4-FFF2-40B4-BE49-F238E27FC236}">
                <a16:creationId xmlns:a16="http://schemas.microsoft.com/office/drawing/2014/main" id="{64077A14-D8D2-4DCC-8738-98C0F3C798BE}"/>
              </a:ext>
            </a:extLst>
          </p:cNvPr>
          <p:cNvSpPr txBox="1"/>
          <p:nvPr/>
        </p:nvSpPr>
        <p:spPr>
          <a:xfrm>
            <a:off x="6248402" y="4873109"/>
            <a:ext cx="1090612" cy="369332"/>
          </a:xfrm>
          <a:prstGeom prst="rect">
            <a:avLst/>
          </a:prstGeom>
          <a:noFill/>
        </p:spPr>
        <p:txBody>
          <a:bodyPr wrap="square" rtlCol="0">
            <a:spAutoFit/>
          </a:bodyPr>
          <a:lstStyle/>
          <a:p>
            <a:r>
              <a:rPr kumimoji="1" lang="en-US" altLang="ja-JP" dirty="0"/>
              <a:t>LED array</a:t>
            </a:r>
            <a:endParaRPr kumimoji="1" lang="ja-JP" altLang="en-US" dirty="0"/>
          </a:p>
        </p:txBody>
      </p:sp>
      <p:sp>
        <p:nvSpPr>
          <p:cNvPr id="20" name="フリーフォーム: 図形 19">
            <a:extLst>
              <a:ext uri="{FF2B5EF4-FFF2-40B4-BE49-F238E27FC236}">
                <a16:creationId xmlns:a16="http://schemas.microsoft.com/office/drawing/2014/main" id="{06D07CE1-7E9B-4914-A6F0-732309428CED}"/>
              </a:ext>
            </a:extLst>
          </p:cNvPr>
          <p:cNvSpPr/>
          <p:nvPr/>
        </p:nvSpPr>
        <p:spPr>
          <a:xfrm>
            <a:off x="3189286" y="3558642"/>
            <a:ext cx="2765427" cy="2745669"/>
          </a:xfrm>
          <a:custGeom>
            <a:avLst/>
            <a:gdLst>
              <a:gd name="connsiteX0" fmla="*/ 0 w 2765427"/>
              <a:gd name="connsiteY0" fmla="*/ 0 h 2745669"/>
              <a:gd name="connsiteX1" fmla="*/ 2765427 w 2765427"/>
              <a:gd name="connsiteY1" fmla="*/ 0 h 2745669"/>
              <a:gd name="connsiteX2" fmla="*/ 2765427 w 2765427"/>
              <a:gd name="connsiteY2" fmla="*/ 2745669 h 2745669"/>
              <a:gd name="connsiteX3" fmla="*/ 0 w 2765427"/>
              <a:gd name="connsiteY3" fmla="*/ 2745669 h 2745669"/>
              <a:gd name="connsiteX4" fmla="*/ 0 w 2765427"/>
              <a:gd name="connsiteY4" fmla="*/ 0 h 2745669"/>
              <a:gd name="connsiteX5" fmla="*/ 701676 w 2765427"/>
              <a:gd name="connsiteY5" fmla="*/ 821624 h 2745669"/>
              <a:gd name="connsiteX6" fmla="*/ 701676 w 2765427"/>
              <a:gd name="connsiteY6" fmla="*/ 2186874 h 2745669"/>
              <a:gd name="connsiteX7" fmla="*/ 2105027 w 2765427"/>
              <a:gd name="connsiteY7" fmla="*/ 2186874 h 2745669"/>
              <a:gd name="connsiteX8" fmla="*/ 2105027 w 2765427"/>
              <a:gd name="connsiteY8" fmla="*/ 821624 h 2745669"/>
              <a:gd name="connsiteX9" fmla="*/ 701676 w 2765427"/>
              <a:gd name="connsiteY9" fmla="*/ 821624 h 274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5427" h="2745669">
                <a:moveTo>
                  <a:pt x="0" y="0"/>
                </a:moveTo>
                <a:lnTo>
                  <a:pt x="2765427" y="0"/>
                </a:lnTo>
                <a:lnTo>
                  <a:pt x="2765427" y="2745669"/>
                </a:lnTo>
                <a:lnTo>
                  <a:pt x="0" y="2745669"/>
                </a:lnTo>
                <a:lnTo>
                  <a:pt x="0" y="0"/>
                </a:lnTo>
                <a:close/>
                <a:moveTo>
                  <a:pt x="701676" y="821624"/>
                </a:moveTo>
                <a:lnTo>
                  <a:pt x="701676" y="2186874"/>
                </a:lnTo>
                <a:lnTo>
                  <a:pt x="2105027" y="2186874"/>
                </a:lnTo>
                <a:lnTo>
                  <a:pt x="2105027" y="821624"/>
                </a:lnTo>
                <a:lnTo>
                  <a:pt x="701676" y="821624"/>
                </a:lnTo>
                <a:close/>
              </a:path>
            </a:pathLst>
          </a:custGeom>
          <a:solidFill>
            <a:schemeClr val="accent5">
              <a:alpha val="23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 name="正方形/長方形 16">
            <a:extLst>
              <a:ext uri="{FF2B5EF4-FFF2-40B4-BE49-F238E27FC236}">
                <a16:creationId xmlns:a16="http://schemas.microsoft.com/office/drawing/2014/main" id="{56EFE0A4-D61D-4D31-A092-362C1D97F212}"/>
              </a:ext>
            </a:extLst>
          </p:cNvPr>
          <p:cNvSpPr/>
          <p:nvPr/>
        </p:nvSpPr>
        <p:spPr>
          <a:xfrm>
            <a:off x="3883620" y="4375150"/>
            <a:ext cx="1403351" cy="1365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3231898C-65AA-481B-8FB2-575AD28817D8}"/>
              </a:ext>
            </a:extLst>
          </p:cNvPr>
          <p:cNvCxnSpPr>
            <a:cxnSpLocks/>
            <a:stCxn id="17" idx="3"/>
            <a:endCxn id="8" idx="1"/>
          </p:cNvCxnSpPr>
          <p:nvPr/>
        </p:nvCxnSpPr>
        <p:spPr>
          <a:xfrm>
            <a:off x="5286971" y="5057775"/>
            <a:ext cx="96143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39F2EF7E-7F23-4D26-A440-96390C13F88D}"/>
              </a:ext>
            </a:extLst>
          </p:cNvPr>
          <p:cNvSpPr txBox="1"/>
          <p:nvPr/>
        </p:nvSpPr>
        <p:spPr>
          <a:xfrm>
            <a:off x="1828796" y="3844409"/>
            <a:ext cx="973934" cy="369332"/>
          </a:xfrm>
          <a:prstGeom prst="rect">
            <a:avLst/>
          </a:prstGeom>
          <a:noFill/>
        </p:spPr>
        <p:txBody>
          <a:bodyPr wrap="square" rtlCol="0">
            <a:spAutoFit/>
          </a:bodyPr>
          <a:lstStyle/>
          <a:p>
            <a:r>
              <a:rPr kumimoji="1" lang="en-US" altLang="ja-JP" dirty="0"/>
              <a:t>Not LED</a:t>
            </a:r>
            <a:endParaRPr kumimoji="1" lang="ja-JP" altLang="en-US" dirty="0"/>
          </a:p>
        </p:txBody>
      </p:sp>
      <p:cxnSp>
        <p:nvCxnSpPr>
          <p:cNvPr id="27" name="直線矢印コネクタ 26">
            <a:extLst>
              <a:ext uri="{FF2B5EF4-FFF2-40B4-BE49-F238E27FC236}">
                <a16:creationId xmlns:a16="http://schemas.microsoft.com/office/drawing/2014/main" id="{638267F1-42F3-4203-B699-A869281481B3}"/>
              </a:ext>
            </a:extLst>
          </p:cNvPr>
          <p:cNvCxnSpPr>
            <a:cxnSpLocks/>
          </p:cNvCxnSpPr>
          <p:nvPr/>
        </p:nvCxnSpPr>
        <p:spPr>
          <a:xfrm flipH="1">
            <a:off x="2800350" y="4029075"/>
            <a:ext cx="80010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39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4EAE053-5C97-463A-BECD-0C85E6F3DC69}"/>
              </a:ext>
            </a:extLst>
          </p:cNvPr>
          <p:cNvPicPr>
            <a:picLocks noChangeAspect="1"/>
          </p:cNvPicPr>
          <p:nvPr/>
        </p:nvPicPr>
        <p:blipFill rotWithShape="1">
          <a:blip r:embed="rId2">
            <a:extLst>
              <a:ext uri="{28A0092B-C50C-407E-A947-70E740481C1C}">
                <a14:useLocalDpi xmlns:a14="http://schemas.microsoft.com/office/drawing/2010/main" val="0"/>
              </a:ext>
            </a:extLst>
          </a:blip>
          <a:srcRect l="5786" t="16657" r="25421" b="1491"/>
          <a:stretch/>
        </p:blipFill>
        <p:spPr>
          <a:xfrm>
            <a:off x="2871950" y="4382947"/>
            <a:ext cx="3451535" cy="229288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Experiment</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39</a:t>
            </a:fld>
            <a:endParaRPr kumimoji="1" lang="ja-JP" altLang="en-US" dirty="0"/>
          </a:p>
        </p:txBody>
      </p:sp>
      <p:sp>
        <p:nvSpPr>
          <p:cNvPr id="6" name="正方形/長方形 5">
            <a:extLst>
              <a:ext uri="{FF2B5EF4-FFF2-40B4-BE49-F238E27FC236}">
                <a16:creationId xmlns:a16="http://schemas.microsoft.com/office/drawing/2014/main" id="{40338A7B-BB4E-499A-A7F1-51711E208A09}"/>
              </a:ext>
            </a:extLst>
          </p:cNvPr>
          <p:cNvSpPr/>
          <p:nvPr/>
        </p:nvSpPr>
        <p:spPr>
          <a:xfrm>
            <a:off x="5376240" y="5191326"/>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765521D-2018-483C-B317-6448314BC77A}"/>
              </a:ext>
            </a:extLst>
          </p:cNvPr>
          <p:cNvCxnSpPr>
            <a:cxnSpLocks/>
            <a:stCxn id="6" idx="3"/>
            <a:endCxn id="9" idx="1"/>
          </p:cNvCxnSpPr>
          <p:nvPr/>
        </p:nvCxnSpPr>
        <p:spPr>
          <a:xfrm flipV="1">
            <a:off x="5710632" y="5372467"/>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F7A96B9-3F89-4902-A4C5-4A0A38CA021B}"/>
              </a:ext>
            </a:extLst>
          </p:cNvPr>
          <p:cNvSpPr txBox="1"/>
          <p:nvPr/>
        </p:nvSpPr>
        <p:spPr>
          <a:xfrm>
            <a:off x="6455865" y="5049301"/>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12" name="正方形/長方形 11">
            <a:extLst>
              <a:ext uri="{FF2B5EF4-FFF2-40B4-BE49-F238E27FC236}">
                <a16:creationId xmlns:a16="http://schemas.microsoft.com/office/drawing/2014/main" id="{CD2A4652-C886-45E4-B493-BD7C888FE59A}"/>
              </a:ext>
            </a:extLst>
          </p:cNvPr>
          <p:cNvSpPr/>
          <p:nvPr/>
        </p:nvSpPr>
        <p:spPr>
          <a:xfrm>
            <a:off x="3081732" y="5481948"/>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273849E-5685-4331-AB18-EFF94CE9F5EC}"/>
              </a:ext>
            </a:extLst>
          </p:cNvPr>
          <p:cNvCxnSpPr>
            <a:cxnSpLocks/>
            <a:stCxn id="12" idx="1"/>
            <a:endCxn id="15" idx="3"/>
          </p:cNvCxnSpPr>
          <p:nvPr/>
        </p:nvCxnSpPr>
        <p:spPr>
          <a:xfrm flipH="1" flipV="1">
            <a:off x="2704754" y="5663089"/>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EE2C027-3A10-4335-84FB-37D8EA5F88EE}"/>
              </a:ext>
            </a:extLst>
          </p:cNvPr>
          <p:cNvSpPr txBox="1"/>
          <p:nvPr/>
        </p:nvSpPr>
        <p:spPr>
          <a:xfrm>
            <a:off x="1433922" y="5339923"/>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pic>
        <p:nvPicPr>
          <p:cNvPr id="31" name="図 30">
            <a:extLst>
              <a:ext uri="{FF2B5EF4-FFF2-40B4-BE49-F238E27FC236}">
                <a16:creationId xmlns:a16="http://schemas.microsoft.com/office/drawing/2014/main" id="{37002195-FDE5-4665-B8D0-EB6C9781F157}"/>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56461" y="2378456"/>
            <a:ext cx="2685678" cy="1093537"/>
          </a:xfrm>
          <a:prstGeom prst="rect">
            <a:avLst/>
          </a:prstGeom>
        </p:spPr>
      </p:pic>
      <p:pic>
        <p:nvPicPr>
          <p:cNvPr id="32" name="図 31">
            <a:extLst>
              <a:ext uri="{FF2B5EF4-FFF2-40B4-BE49-F238E27FC236}">
                <a16:creationId xmlns:a16="http://schemas.microsoft.com/office/drawing/2014/main" id="{B71D993F-BA06-4975-912D-97705649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2846" y="2637972"/>
            <a:ext cx="954916" cy="926355"/>
          </a:xfrm>
          <a:prstGeom prst="rect">
            <a:avLst/>
          </a:prstGeom>
        </p:spPr>
      </p:pic>
      <p:pic>
        <p:nvPicPr>
          <p:cNvPr id="33" name="図 32">
            <a:extLst>
              <a:ext uri="{FF2B5EF4-FFF2-40B4-BE49-F238E27FC236}">
                <a16:creationId xmlns:a16="http://schemas.microsoft.com/office/drawing/2014/main" id="{49785E88-BD2A-49C1-9864-C265B1252BDC}"/>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1628376" y="1698302"/>
            <a:ext cx="386183" cy="389532"/>
          </a:xfrm>
          <a:prstGeom prst="rect">
            <a:avLst/>
          </a:prstGeom>
        </p:spPr>
      </p:pic>
      <p:cxnSp>
        <p:nvCxnSpPr>
          <p:cNvPr id="34" name="直線矢印コネクタ 33">
            <a:extLst>
              <a:ext uri="{FF2B5EF4-FFF2-40B4-BE49-F238E27FC236}">
                <a16:creationId xmlns:a16="http://schemas.microsoft.com/office/drawing/2014/main" id="{A4DEE93B-1091-4A3C-A041-22C8B0E40FDB}"/>
              </a:ext>
            </a:extLst>
          </p:cNvPr>
          <p:cNvCxnSpPr>
            <a:cxnSpLocks/>
          </p:cNvCxnSpPr>
          <p:nvPr/>
        </p:nvCxnSpPr>
        <p:spPr>
          <a:xfrm>
            <a:off x="1099407" y="345254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フリーフォーム: 図形 38">
            <a:extLst>
              <a:ext uri="{FF2B5EF4-FFF2-40B4-BE49-F238E27FC236}">
                <a16:creationId xmlns:a16="http://schemas.microsoft.com/office/drawing/2014/main" id="{567CB0EF-9326-48BE-86BD-57A9B3643482}"/>
              </a:ext>
            </a:extLst>
          </p:cNvPr>
          <p:cNvSpPr/>
          <p:nvPr/>
        </p:nvSpPr>
        <p:spPr>
          <a:xfrm rot="10800000">
            <a:off x="1433923" y="2668528"/>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0" name="直線矢印コネクタ 39">
            <a:extLst>
              <a:ext uri="{FF2B5EF4-FFF2-40B4-BE49-F238E27FC236}">
                <a16:creationId xmlns:a16="http://schemas.microsoft.com/office/drawing/2014/main" id="{614D952C-9AC1-49AC-9031-D5CDD2DA6641}"/>
              </a:ext>
            </a:extLst>
          </p:cNvPr>
          <p:cNvCxnSpPr>
            <a:cxnSpLocks/>
            <a:stCxn id="33" idx="2"/>
          </p:cNvCxnSpPr>
          <p:nvPr/>
        </p:nvCxnSpPr>
        <p:spPr>
          <a:xfrm flipH="1">
            <a:off x="1540304" y="2087834"/>
            <a:ext cx="281164" cy="5039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19" name="図 18">
            <a:extLst>
              <a:ext uri="{FF2B5EF4-FFF2-40B4-BE49-F238E27FC236}">
                <a16:creationId xmlns:a16="http://schemas.microsoft.com/office/drawing/2014/main" id="{48C9505E-3196-4CB4-B274-623EEE894C11}"/>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806296" y="2378456"/>
            <a:ext cx="2685678" cy="1093537"/>
          </a:xfrm>
          <a:prstGeom prst="rect">
            <a:avLst/>
          </a:prstGeom>
        </p:spPr>
      </p:pic>
      <p:pic>
        <p:nvPicPr>
          <p:cNvPr id="20" name="図 19">
            <a:extLst>
              <a:ext uri="{FF2B5EF4-FFF2-40B4-BE49-F238E27FC236}">
                <a16:creationId xmlns:a16="http://schemas.microsoft.com/office/drawing/2014/main" id="{4BA39DD2-C536-4A95-A6E5-C0CFE7E3F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412681" y="2637972"/>
            <a:ext cx="954916" cy="926355"/>
          </a:xfrm>
          <a:prstGeom prst="rect">
            <a:avLst/>
          </a:prstGeom>
        </p:spPr>
      </p:pic>
      <p:pic>
        <p:nvPicPr>
          <p:cNvPr id="21" name="図 20">
            <a:extLst>
              <a:ext uri="{FF2B5EF4-FFF2-40B4-BE49-F238E27FC236}">
                <a16:creationId xmlns:a16="http://schemas.microsoft.com/office/drawing/2014/main" id="{C6696AAC-D730-4F78-A2C3-9C07036992CF}"/>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8081154" y="2820607"/>
            <a:ext cx="386183" cy="389532"/>
          </a:xfrm>
          <a:prstGeom prst="rect">
            <a:avLst/>
          </a:prstGeom>
        </p:spPr>
      </p:pic>
      <p:cxnSp>
        <p:nvCxnSpPr>
          <p:cNvPr id="24" name="直線矢印コネクタ 23">
            <a:extLst>
              <a:ext uri="{FF2B5EF4-FFF2-40B4-BE49-F238E27FC236}">
                <a16:creationId xmlns:a16="http://schemas.microsoft.com/office/drawing/2014/main" id="{100C1BF2-0F04-4C17-B94F-12AD978C8447}"/>
              </a:ext>
            </a:extLst>
          </p:cNvPr>
          <p:cNvCxnSpPr>
            <a:cxnSpLocks/>
          </p:cNvCxnSpPr>
          <p:nvPr/>
        </p:nvCxnSpPr>
        <p:spPr>
          <a:xfrm>
            <a:off x="5463852" y="345109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25" name="フリーフォーム: 図形 24">
            <a:extLst>
              <a:ext uri="{FF2B5EF4-FFF2-40B4-BE49-F238E27FC236}">
                <a16:creationId xmlns:a16="http://schemas.microsoft.com/office/drawing/2014/main" id="{E0F3C808-B8BD-4A9F-BDF9-9C89D9A25DC1}"/>
              </a:ext>
            </a:extLst>
          </p:cNvPr>
          <p:cNvSpPr/>
          <p:nvPr/>
        </p:nvSpPr>
        <p:spPr>
          <a:xfrm rot="16200000">
            <a:off x="6349484" y="293033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94D25F-99FE-4CEB-AD01-C5C61DAD69D6}"/>
              </a:ext>
            </a:extLst>
          </p:cNvPr>
          <p:cNvCxnSpPr>
            <a:cxnSpLocks/>
            <a:stCxn id="21" idx="1"/>
          </p:cNvCxnSpPr>
          <p:nvPr/>
        </p:nvCxnSpPr>
        <p:spPr>
          <a:xfrm flipH="1">
            <a:off x="7490471" y="301537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4471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研究内容</a:t>
            </a:r>
            <a:endParaRPr lang="en-US" altLang="ja-JP" dirty="0"/>
          </a:p>
          <a:p>
            <a:r>
              <a:rPr lang="ja-JP" altLang="en-US" dirty="0"/>
              <a:t>アルゴリズム構築：捕捉・追尾アルゴリズムの検討 </a:t>
            </a:r>
            <a:r>
              <a:rPr lang="en-US" altLang="ja-JP" dirty="0"/>
              <a:t>[</a:t>
            </a:r>
            <a:r>
              <a:rPr lang="ja-JP" altLang="en-US" dirty="0"/>
              <a:t>業績 </a:t>
            </a:r>
            <a:r>
              <a:rPr lang="en-US" altLang="ja-JP" dirty="0"/>
              <a:t>A]</a:t>
            </a:r>
          </a:p>
          <a:p>
            <a:r>
              <a:rPr lang="ja-JP" altLang="en-US" dirty="0"/>
              <a:t>通信性能評価：移動環境での通信実験</a:t>
            </a:r>
            <a:endParaRPr lang="en-US" altLang="ja-JP" dirty="0"/>
          </a:p>
          <a:p>
            <a:pPr lvl="1"/>
            <a:r>
              <a:rPr lang="ja-JP" altLang="en-US" dirty="0"/>
              <a:t>現在は低速</a:t>
            </a:r>
            <a:r>
              <a:rPr lang="en-US" altLang="ja-JP" dirty="0"/>
              <a:t>(10-30km/h)</a:t>
            </a:r>
            <a:r>
              <a:rPr lang="ja-JP" altLang="en-US" dirty="0"/>
              <a:t>で実験                                              　　　　　　            将来的には高速</a:t>
            </a:r>
            <a:r>
              <a:rPr lang="en-US" altLang="ja-JP" dirty="0"/>
              <a:t>(50-60km/h)</a:t>
            </a:r>
            <a:r>
              <a:rPr lang="ja-JP" altLang="en-US" dirty="0"/>
              <a:t>で実験</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497098"/>
            <a:ext cx="8148320" cy="83997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10364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
        <p:nvSpPr>
          <p:cNvPr id="16" name="正方形/長方形 15">
            <a:extLst>
              <a:ext uri="{FF2B5EF4-FFF2-40B4-BE49-F238E27FC236}">
                <a16:creationId xmlns:a16="http://schemas.microsoft.com/office/drawing/2014/main" id="{8DEC5364-5256-4B77-9D62-F7908CD432F2}"/>
              </a:ext>
            </a:extLst>
          </p:cNvPr>
          <p:cNvSpPr/>
          <p:nvPr/>
        </p:nvSpPr>
        <p:spPr>
          <a:xfrm>
            <a:off x="258791" y="5360903"/>
            <a:ext cx="8626414" cy="94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a:t>
            </a:r>
            <a:r>
              <a:rPr lang="ja-JP" altLang="en-US" dirty="0">
                <a:solidFill>
                  <a:schemeClr val="tx1"/>
                </a:solidFill>
              </a:rPr>
              <a:t>電子情報通信学会 </a:t>
            </a:r>
            <a:r>
              <a:rPr lang="en-US" altLang="ja-JP" dirty="0">
                <a:solidFill>
                  <a:schemeClr val="tx1"/>
                </a:solidFill>
              </a:rPr>
              <a:t>International Conference</a:t>
            </a:r>
            <a:r>
              <a:rPr lang="ja-JP" altLang="en-US" dirty="0">
                <a:solidFill>
                  <a:schemeClr val="tx1"/>
                </a:solidFill>
              </a:rPr>
              <a:t> </a:t>
            </a:r>
            <a:r>
              <a:rPr lang="en-US" altLang="ja-JP" dirty="0">
                <a:solidFill>
                  <a:schemeClr val="tx1"/>
                </a:solidFill>
              </a:rPr>
              <a:t>on Emerging Technologies</a:t>
            </a:r>
          </a:p>
          <a:p>
            <a:r>
              <a:rPr kumimoji="1" lang="en-US" altLang="ja-JP" dirty="0">
                <a:solidFill>
                  <a:schemeClr val="bg1"/>
                </a:solidFill>
              </a:rPr>
              <a:t>[A]</a:t>
            </a:r>
            <a:r>
              <a:rPr kumimoji="1" lang="en-US" altLang="ja-JP" dirty="0">
                <a:solidFill>
                  <a:schemeClr val="tx1"/>
                </a:solidFill>
              </a:rPr>
              <a:t> </a:t>
            </a:r>
            <a:r>
              <a:rPr lang="en-US" altLang="ja-JP" dirty="0">
                <a:solidFill>
                  <a:schemeClr val="tx1"/>
                </a:solidFill>
              </a:rPr>
              <a:t>for Communications (ICETC)</a:t>
            </a:r>
            <a:r>
              <a:rPr lang="ja-JP" altLang="en-US" dirty="0">
                <a:solidFill>
                  <a:schemeClr val="tx1"/>
                </a:solidFill>
              </a:rPr>
              <a:t>、</a:t>
            </a:r>
            <a:r>
              <a:rPr lang="en-US" altLang="ja-JP" dirty="0">
                <a:solidFill>
                  <a:schemeClr val="tx1"/>
                </a:solidFill>
              </a:rPr>
              <a:t>2021</a:t>
            </a:r>
            <a:r>
              <a:rPr lang="ja-JP" altLang="en-US" dirty="0">
                <a:solidFill>
                  <a:schemeClr val="tx1"/>
                </a:solidFill>
              </a:rPr>
              <a:t>年</a:t>
            </a:r>
            <a:r>
              <a:rPr lang="en-US" altLang="ja-JP" dirty="0">
                <a:solidFill>
                  <a:schemeClr val="tx1"/>
                </a:solidFill>
              </a:rPr>
              <a:t>12</a:t>
            </a:r>
            <a:r>
              <a:rPr lang="ja-JP" altLang="en-US" dirty="0">
                <a:solidFill>
                  <a:schemeClr val="tx1"/>
                </a:solidFill>
              </a:rPr>
              <a:t>月</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26BC5DF-EA55-4378-927E-ACDF669B8FBB}"/>
              </a:ext>
            </a:extLst>
          </p:cNvPr>
          <p:cNvSpPr txBox="1"/>
          <p:nvPr/>
        </p:nvSpPr>
        <p:spPr>
          <a:xfrm>
            <a:off x="402936" y="5176236"/>
            <a:ext cx="1103284" cy="369332"/>
          </a:xfrm>
          <a:prstGeom prst="rect">
            <a:avLst/>
          </a:prstGeom>
          <a:solidFill>
            <a:schemeClr val="bg1"/>
          </a:solidFill>
          <a:ln w="15875">
            <a:noFill/>
          </a:ln>
        </p:spPr>
        <p:txBody>
          <a:bodyPr wrap="square" rtlCol="0">
            <a:spAutoFit/>
          </a:bodyPr>
          <a:lstStyle/>
          <a:p>
            <a:r>
              <a:rPr kumimoji="1" lang="ja-JP" altLang="en-US" dirty="0"/>
              <a:t>発表業績</a:t>
            </a:r>
          </a:p>
        </p:txBody>
      </p:sp>
    </p:spTree>
    <p:extLst>
      <p:ext uri="{BB962C8B-B14F-4D97-AF65-F5344CB8AC3E}">
        <p14:creationId xmlns:p14="http://schemas.microsoft.com/office/powerpoint/2010/main" val="2598961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4EAE053-5C97-463A-BECD-0C85E6F3DC69}"/>
              </a:ext>
            </a:extLst>
          </p:cNvPr>
          <p:cNvPicPr>
            <a:picLocks noChangeAspect="1"/>
          </p:cNvPicPr>
          <p:nvPr/>
        </p:nvPicPr>
        <p:blipFill rotWithShape="1">
          <a:blip r:embed="rId2">
            <a:extLst>
              <a:ext uri="{28A0092B-C50C-407E-A947-70E740481C1C}">
                <a14:useLocalDpi xmlns:a14="http://schemas.microsoft.com/office/drawing/2010/main" val="0"/>
              </a:ext>
            </a:extLst>
          </a:blip>
          <a:srcRect l="5786" t="16657" r="25421" b="1491"/>
          <a:stretch/>
        </p:blipFill>
        <p:spPr>
          <a:xfrm>
            <a:off x="4663765" y="1271447"/>
            <a:ext cx="3451535" cy="229288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Experiment</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40</a:t>
            </a:fld>
            <a:endParaRPr kumimoji="1" lang="ja-JP" altLang="en-US" dirty="0"/>
          </a:p>
        </p:txBody>
      </p:sp>
      <p:sp>
        <p:nvSpPr>
          <p:cNvPr id="6" name="正方形/長方形 5">
            <a:extLst>
              <a:ext uri="{FF2B5EF4-FFF2-40B4-BE49-F238E27FC236}">
                <a16:creationId xmlns:a16="http://schemas.microsoft.com/office/drawing/2014/main" id="{40338A7B-BB4E-499A-A7F1-51711E208A09}"/>
              </a:ext>
            </a:extLst>
          </p:cNvPr>
          <p:cNvSpPr/>
          <p:nvPr/>
        </p:nvSpPr>
        <p:spPr>
          <a:xfrm>
            <a:off x="7168055" y="2079826"/>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765521D-2018-483C-B317-6448314BC77A}"/>
              </a:ext>
            </a:extLst>
          </p:cNvPr>
          <p:cNvCxnSpPr>
            <a:cxnSpLocks/>
            <a:stCxn id="6" idx="3"/>
            <a:endCxn id="9" idx="1"/>
          </p:cNvCxnSpPr>
          <p:nvPr/>
        </p:nvCxnSpPr>
        <p:spPr>
          <a:xfrm flipV="1">
            <a:off x="7502447" y="2260967"/>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F7A96B9-3F89-4902-A4C5-4A0A38CA021B}"/>
              </a:ext>
            </a:extLst>
          </p:cNvPr>
          <p:cNvSpPr txBox="1"/>
          <p:nvPr/>
        </p:nvSpPr>
        <p:spPr>
          <a:xfrm>
            <a:off x="8247680" y="1937801"/>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12" name="正方形/長方形 11">
            <a:extLst>
              <a:ext uri="{FF2B5EF4-FFF2-40B4-BE49-F238E27FC236}">
                <a16:creationId xmlns:a16="http://schemas.microsoft.com/office/drawing/2014/main" id="{CD2A4652-C886-45E4-B493-BD7C888FE59A}"/>
              </a:ext>
            </a:extLst>
          </p:cNvPr>
          <p:cNvSpPr/>
          <p:nvPr/>
        </p:nvSpPr>
        <p:spPr>
          <a:xfrm>
            <a:off x="4873547" y="2370448"/>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273849E-5685-4331-AB18-EFF94CE9F5EC}"/>
              </a:ext>
            </a:extLst>
          </p:cNvPr>
          <p:cNvCxnSpPr>
            <a:cxnSpLocks/>
            <a:stCxn id="12" idx="1"/>
            <a:endCxn id="15" idx="3"/>
          </p:cNvCxnSpPr>
          <p:nvPr/>
        </p:nvCxnSpPr>
        <p:spPr>
          <a:xfrm flipH="1" flipV="1">
            <a:off x="4496569" y="2551589"/>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EE2C027-3A10-4335-84FB-37D8EA5F88EE}"/>
              </a:ext>
            </a:extLst>
          </p:cNvPr>
          <p:cNvSpPr txBox="1"/>
          <p:nvPr/>
        </p:nvSpPr>
        <p:spPr>
          <a:xfrm>
            <a:off x="3225737" y="2228423"/>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graphicFrame>
        <p:nvGraphicFramePr>
          <p:cNvPr id="22" name="表 5">
            <a:extLst>
              <a:ext uri="{FF2B5EF4-FFF2-40B4-BE49-F238E27FC236}">
                <a16:creationId xmlns:a16="http://schemas.microsoft.com/office/drawing/2014/main" id="{0C875497-8163-41D5-BB41-B69B7A12EFE5}"/>
              </a:ext>
            </a:extLst>
          </p:cNvPr>
          <p:cNvGraphicFramePr>
            <a:graphicFrameLocks noGrp="1"/>
          </p:cNvGraphicFramePr>
          <p:nvPr>
            <p:extLst>
              <p:ext uri="{D42A27DB-BD31-4B8C-83A1-F6EECF244321}">
                <p14:modId xmlns:p14="http://schemas.microsoft.com/office/powerpoint/2010/main" val="1287765915"/>
              </p:ext>
            </p:extLst>
          </p:nvPr>
        </p:nvGraphicFramePr>
        <p:xfrm>
          <a:off x="2511525" y="4413237"/>
          <a:ext cx="4120950" cy="1992978"/>
        </p:xfrm>
        <a:graphic>
          <a:graphicData uri="http://schemas.openxmlformats.org/drawingml/2006/table">
            <a:tbl>
              <a:tblPr firstRow="1" bandRow="1">
                <a:tableStyleId>{5940675A-B579-460E-94D1-54222C63F5DA}</a:tableStyleId>
              </a:tblPr>
              <a:tblGrid>
                <a:gridCol w="2060475">
                  <a:extLst>
                    <a:ext uri="{9D8B030D-6E8A-4147-A177-3AD203B41FA5}">
                      <a16:colId xmlns:a16="http://schemas.microsoft.com/office/drawing/2014/main" val="432297810"/>
                    </a:ext>
                  </a:extLst>
                </a:gridCol>
                <a:gridCol w="2060475">
                  <a:extLst>
                    <a:ext uri="{9D8B030D-6E8A-4147-A177-3AD203B41FA5}">
                      <a16:colId xmlns:a16="http://schemas.microsoft.com/office/drawing/2014/main" val="1756635863"/>
                    </a:ext>
                  </a:extLst>
                </a:gridCol>
              </a:tblGrid>
              <a:tr h="332163">
                <a:tc>
                  <a:txBody>
                    <a:bodyPr/>
                    <a:lstStyle/>
                    <a:p>
                      <a:pPr algn="ctr"/>
                      <a:r>
                        <a:rPr kumimoji="1" lang="en-US" altLang="ja-JP" sz="1400" b="1" dirty="0"/>
                        <a:t>LED blinking frequency</a:t>
                      </a:r>
                    </a:p>
                  </a:txBody>
                  <a:tcPr/>
                </a:tc>
                <a:tc>
                  <a:txBody>
                    <a:bodyPr/>
                    <a:lstStyle/>
                    <a:p>
                      <a:pPr algn="ctr"/>
                      <a:r>
                        <a:rPr kumimoji="1" lang="en-US" altLang="ja-JP" sz="1400" b="1" dirty="0"/>
                        <a:t>500Hz</a:t>
                      </a:r>
                      <a:endParaRPr kumimoji="1" lang="ja-JP" altLang="en-US" sz="1400" b="1" dirty="0"/>
                    </a:p>
                  </a:txBody>
                  <a:tcPr/>
                </a:tc>
                <a:extLst>
                  <a:ext uri="{0D108BD9-81ED-4DB2-BD59-A6C34878D82A}">
                    <a16:rowId xmlns:a16="http://schemas.microsoft.com/office/drawing/2014/main" val="3531874267"/>
                  </a:ext>
                </a:extLst>
              </a:tr>
              <a:tr h="332163">
                <a:tc>
                  <a:txBody>
                    <a:bodyPr/>
                    <a:lstStyle/>
                    <a:p>
                      <a:pPr algn="ctr"/>
                      <a:r>
                        <a:rPr kumimoji="1" lang="en-US" altLang="ja-JP" sz="1400" b="1" dirty="0"/>
                        <a:t>Capturing frame rate</a:t>
                      </a:r>
                    </a:p>
                  </a:txBody>
                  <a:tcPr/>
                </a:tc>
                <a:tc>
                  <a:txBody>
                    <a:bodyPr/>
                    <a:lstStyle/>
                    <a:p>
                      <a:pPr algn="ctr"/>
                      <a:r>
                        <a:rPr kumimoji="1" lang="en-US" altLang="ja-JP" sz="1400" b="1" dirty="0"/>
                        <a:t>1000fps</a:t>
                      </a:r>
                      <a:endParaRPr kumimoji="1" lang="ja-JP" altLang="en-US" sz="1400" b="1" dirty="0"/>
                    </a:p>
                  </a:txBody>
                  <a:tcPr/>
                </a:tc>
                <a:extLst>
                  <a:ext uri="{0D108BD9-81ED-4DB2-BD59-A6C34878D82A}">
                    <a16:rowId xmlns:a16="http://schemas.microsoft.com/office/drawing/2014/main" val="2629730710"/>
                  </a:ext>
                </a:extLst>
              </a:tr>
              <a:tr h="332163">
                <a:tc>
                  <a:txBody>
                    <a:bodyPr/>
                    <a:lstStyle/>
                    <a:p>
                      <a:pPr algn="ctr"/>
                      <a:r>
                        <a:rPr kumimoji="1" lang="en-US" altLang="ja-JP" sz="1400" b="1" dirty="0"/>
                        <a:t>Image resolution</a:t>
                      </a:r>
                      <a:endParaRPr kumimoji="1" lang="ja-JP" altLang="en-US" sz="1400" b="1" dirty="0"/>
                    </a:p>
                  </a:txBody>
                  <a:tcPr/>
                </a:tc>
                <a:tc>
                  <a:txBody>
                    <a:bodyPr/>
                    <a:lstStyle/>
                    <a:p>
                      <a:pPr algn="ctr"/>
                      <a:r>
                        <a:rPr kumimoji="1" lang="en-US" altLang="ja-JP" sz="1400" b="1" dirty="0"/>
                        <a:t>512×512</a:t>
                      </a:r>
                      <a:endParaRPr kumimoji="1" lang="ja-JP" altLang="en-US" sz="1400" b="1" dirty="0"/>
                    </a:p>
                  </a:txBody>
                  <a:tcPr/>
                </a:tc>
                <a:extLst>
                  <a:ext uri="{0D108BD9-81ED-4DB2-BD59-A6C34878D82A}">
                    <a16:rowId xmlns:a16="http://schemas.microsoft.com/office/drawing/2014/main" val="140835421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Distance from LED</a:t>
                      </a:r>
                      <a:endParaRPr kumimoji="1" lang="ja-JP" altLang="en-US" sz="1400" b="1" dirty="0"/>
                    </a:p>
                  </a:txBody>
                  <a:tcPr/>
                </a:tc>
                <a:tc>
                  <a:txBody>
                    <a:bodyPr/>
                    <a:lstStyle/>
                    <a:p>
                      <a:pPr algn="ctr"/>
                      <a:r>
                        <a:rPr kumimoji="1" lang="en-US" altLang="ja-JP" sz="1400" b="1" dirty="0"/>
                        <a:t>4m or 5m</a:t>
                      </a:r>
                      <a:endParaRPr kumimoji="1" lang="ja-JP" altLang="en-US" sz="1400" b="1" dirty="0"/>
                    </a:p>
                  </a:txBody>
                  <a:tcPr/>
                </a:tc>
                <a:extLst>
                  <a:ext uri="{0D108BD9-81ED-4DB2-BD59-A6C34878D82A}">
                    <a16:rowId xmlns:a16="http://schemas.microsoft.com/office/drawing/2014/main" val="405654652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Vehicle speed</a:t>
                      </a:r>
                      <a:endParaRPr kumimoji="1" lang="ja-JP" altLang="en-US"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25km/h</a:t>
                      </a:r>
                      <a:endParaRPr kumimoji="1" lang="ja-JP" altLang="en-US" sz="1400" b="1" dirty="0"/>
                    </a:p>
                  </a:txBody>
                  <a:tcPr/>
                </a:tc>
                <a:extLst>
                  <a:ext uri="{0D108BD9-81ED-4DB2-BD59-A6C34878D82A}">
                    <a16:rowId xmlns:a16="http://schemas.microsoft.com/office/drawing/2014/main" val="1868574623"/>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Time</a:t>
                      </a:r>
                      <a:r>
                        <a:rPr kumimoji="1" lang="ja-JP" altLang="en-US" sz="1400" b="1" dirty="0"/>
                        <a:t>・</a:t>
                      </a:r>
                      <a:r>
                        <a:rPr kumimoji="1" lang="en-US" altLang="ja-JP" sz="1400" b="1" dirty="0"/>
                        <a:t>Weather</a:t>
                      </a:r>
                      <a:endParaRPr kumimoji="1" lang="ja-JP" altLang="en-US"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Daytime</a:t>
                      </a:r>
                      <a:r>
                        <a:rPr kumimoji="1" lang="ja-JP" altLang="en-US" sz="1400" b="1" dirty="0"/>
                        <a:t>・</a:t>
                      </a:r>
                      <a:r>
                        <a:rPr kumimoji="1" lang="en-US" altLang="ja-JP" sz="1400" b="1" dirty="0"/>
                        <a:t>Cloudy</a:t>
                      </a:r>
                      <a:endParaRPr kumimoji="1" lang="ja-JP" altLang="en-US" sz="1400" b="1" dirty="0"/>
                    </a:p>
                  </a:txBody>
                  <a:tcPr/>
                </a:tc>
                <a:extLst>
                  <a:ext uri="{0D108BD9-81ED-4DB2-BD59-A6C34878D82A}">
                    <a16:rowId xmlns:a16="http://schemas.microsoft.com/office/drawing/2014/main" val="2605768756"/>
                  </a:ext>
                </a:extLst>
              </a:tr>
            </a:tbl>
          </a:graphicData>
        </a:graphic>
      </p:graphicFrame>
      <p:sp>
        <p:nvSpPr>
          <p:cNvPr id="23" name="テキスト ボックス 22">
            <a:extLst>
              <a:ext uri="{FF2B5EF4-FFF2-40B4-BE49-F238E27FC236}">
                <a16:creationId xmlns:a16="http://schemas.microsoft.com/office/drawing/2014/main" id="{831258D5-DA2D-4A1C-8961-0350FBE346E2}"/>
              </a:ext>
            </a:extLst>
          </p:cNvPr>
          <p:cNvSpPr txBox="1"/>
          <p:nvPr/>
        </p:nvSpPr>
        <p:spPr>
          <a:xfrm>
            <a:off x="3255169" y="3995801"/>
            <a:ext cx="2633662" cy="369332"/>
          </a:xfrm>
          <a:prstGeom prst="rect">
            <a:avLst/>
          </a:prstGeom>
          <a:noFill/>
        </p:spPr>
        <p:txBody>
          <a:bodyPr wrap="square" rtlCol="0">
            <a:spAutoFit/>
          </a:bodyPr>
          <a:lstStyle/>
          <a:p>
            <a:r>
              <a:rPr kumimoji="1" lang="en-US" altLang="ja-JP" dirty="0"/>
              <a:t>Parameters of experiment</a:t>
            </a:r>
            <a:endParaRPr kumimoji="1" lang="ja-JP" altLang="en-US" dirty="0"/>
          </a:p>
        </p:txBody>
      </p:sp>
      <p:pic>
        <p:nvPicPr>
          <p:cNvPr id="31" name="図 30">
            <a:extLst>
              <a:ext uri="{FF2B5EF4-FFF2-40B4-BE49-F238E27FC236}">
                <a16:creationId xmlns:a16="http://schemas.microsoft.com/office/drawing/2014/main" id="{37002195-FDE5-4665-B8D0-EB6C9781F157}"/>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56461" y="2378456"/>
            <a:ext cx="2685678" cy="1093537"/>
          </a:xfrm>
          <a:prstGeom prst="rect">
            <a:avLst/>
          </a:prstGeom>
        </p:spPr>
      </p:pic>
      <p:pic>
        <p:nvPicPr>
          <p:cNvPr id="32" name="図 31">
            <a:extLst>
              <a:ext uri="{FF2B5EF4-FFF2-40B4-BE49-F238E27FC236}">
                <a16:creationId xmlns:a16="http://schemas.microsoft.com/office/drawing/2014/main" id="{B71D993F-BA06-4975-912D-97705649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2846" y="2637972"/>
            <a:ext cx="954916" cy="926355"/>
          </a:xfrm>
          <a:prstGeom prst="rect">
            <a:avLst/>
          </a:prstGeom>
        </p:spPr>
      </p:pic>
      <p:pic>
        <p:nvPicPr>
          <p:cNvPr id="33" name="図 32">
            <a:extLst>
              <a:ext uri="{FF2B5EF4-FFF2-40B4-BE49-F238E27FC236}">
                <a16:creationId xmlns:a16="http://schemas.microsoft.com/office/drawing/2014/main" id="{49785E88-BD2A-49C1-9864-C265B1252BDC}"/>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1628376" y="1698302"/>
            <a:ext cx="386183" cy="389532"/>
          </a:xfrm>
          <a:prstGeom prst="rect">
            <a:avLst/>
          </a:prstGeom>
        </p:spPr>
      </p:pic>
      <p:cxnSp>
        <p:nvCxnSpPr>
          <p:cNvPr id="34" name="直線矢印コネクタ 33">
            <a:extLst>
              <a:ext uri="{FF2B5EF4-FFF2-40B4-BE49-F238E27FC236}">
                <a16:creationId xmlns:a16="http://schemas.microsoft.com/office/drawing/2014/main" id="{A4DEE93B-1091-4A3C-A041-22C8B0E40FDB}"/>
              </a:ext>
            </a:extLst>
          </p:cNvPr>
          <p:cNvCxnSpPr>
            <a:cxnSpLocks/>
          </p:cNvCxnSpPr>
          <p:nvPr/>
        </p:nvCxnSpPr>
        <p:spPr>
          <a:xfrm>
            <a:off x="2061004" y="309694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フリーフォーム: 図形 38">
            <a:extLst>
              <a:ext uri="{FF2B5EF4-FFF2-40B4-BE49-F238E27FC236}">
                <a16:creationId xmlns:a16="http://schemas.microsoft.com/office/drawing/2014/main" id="{567CB0EF-9326-48BE-86BD-57A9B3643482}"/>
              </a:ext>
            </a:extLst>
          </p:cNvPr>
          <p:cNvSpPr/>
          <p:nvPr/>
        </p:nvSpPr>
        <p:spPr>
          <a:xfrm rot="10800000">
            <a:off x="1433923" y="2668528"/>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0" name="直線矢印コネクタ 39">
            <a:extLst>
              <a:ext uri="{FF2B5EF4-FFF2-40B4-BE49-F238E27FC236}">
                <a16:creationId xmlns:a16="http://schemas.microsoft.com/office/drawing/2014/main" id="{614D952C-9AC1-49AC-9031-D5CDD2DA6641}"/>
              </a:ext>
            </a:extLst>
          </p:cNvPr>
          <p:cNvCxnSpPr>
            <a:cxnSpLocks/>
            <a:stCxn id="33" idx="2"/>
          </p:cNvCxnSpPr>
          <p:nvPr/>
        </p:nvCxnSpPr>
        <p:spPr>
          <a:xfrm flipH="1">
            <a:off x="1540304" y="2087834"/>
            <a:ext cx="281164" cy="5039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310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41</a:t>
            </a:fld>
            <a:endParaRPr kumimoji="1" lang="ja-JP" altLang="en-US" dirty="0"/>
          </a:p>
        </p:txBody>
      </p:sp>
      <p:grpSp>
        <p:nvGrpSpPr>
          <p:cNvPr id="7" name="グループ化 6">
            <a:extLst>
              <a:ext uri="{FF2B5EF4-FFF2-40B4-BE49-F238E27FC236}">
                <a16:creationId xmlns:a16="http://schemas.microsoft.com/office/drawing/2014/main" id="{FCAC03A9-6F57-4FE6-88BD-69F7B15223D6}"/>
              </a:ext>
            </a:extLst>
          </p:cNvPr>
          <p:cNvGrpSpPr/>
          <p:nvPr/>
        </p:nvGrpSpPr>
        <p:grpSpPr>
          <a:xfrm>
            <a:off x="1370731" y="2901738"/>
            <a:ext cx="1152000" cy="1152000"/>
            <a:chOff x="5053598" y="2920720"/>
            <a:chExt cx="1152000" cy="1152000"/>
          </a:xfrm>
        </p:grpSpPr>
        <p:sp>
          <p:nvSpPr>
            <p:cNvPr id="66" name="正方形/長方形 65">
              <a:extLst>
                <a:ext uri="{FF2B5EF4-FFF2-40B4-BE49-F238E27FC236}">
                  <a16:creationId xmlns:a16="http://schemas.microsoft.com/office/drawing/2014/main" id="{EDCE3074-1BB9-4859-BE33-957E462B8622}"/>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7" name="グループ化 66">
              <a:extLst>
                <a:ext uri="{FF2B5EF4-FFF2-40B4-BE49-F238E27FC236}">
                  <a16:creationId xmlns:a16="http://schemas.microsoft.com/office/drawing/2014/main" id="{2581D966-1985-4D8B-B939-7E418A4167F3}"/>
                </a:ext>
              </a:extLst>
            </p:cNvPr>
            <p:cNvGrpSpPr/>
            <p:nvPr/>
          </p:nvGrpSpPr>
          <p:grpSpPr>
            <a:xfrm rot="5400000">
              <a:off x="5155820" y="3026568"/>
              <a:ext cx="941438" cy="940305"/>
              <a:chOff x="6834545" y="2455840"/>
              <a:chExt cx="941438" cy="940305"/>
            </a:xfrm>
          </p:grpSpPr>
          <p:sp>
            <p:nvSpPr>
              <p:cNvPr id="68" name="楕円 67">
                <a:extLst>
                  <a:ext uri="{FF2B5EF4-FFF2-40B4-BE49-F238E27FC236}">
                    <a16:creationId xmlns:a16="http://schemas.microsoft.com/office/drawing/2014/main" id="{D322E9DE-D3FE-4F4B-905E-1AF2F97EDC5A}"/>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F176B797-B686-4523-A935-C836F34DF80A}"/>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F5FB9C1A-C0A1-4241-B960-C09230F03E3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DC6AA97C-7E91-46BF-970C-BA9A60D7BEDA}"/>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E9BCD643-D80F-4850-8057-BE3FDA675784}"/>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C43D7A54-476F-4A74-AC86-69EB35E846DD}"/>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646851B3-0AEF-4852-9289-E21A56CDCFBF}"/>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C792F675-1979-421D-9053-E85D15FEF24B}"/>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139680B0-EE65-4A71-825C-6A7DE55B0D50}"/>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0AF0306-ABC8-4704-AFF5-C122CE19D2F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563827D0-5F96-426F-BB64-ECBD72E21C7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5DD0A891-CEA0-4AD2-8876-3CE042BFC86E}"/>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918D5891-0F14-4C75-98A5-A6D293FB3373}"/>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1A4D4DBA-AB0D-4BEA-8773-757539533CE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37ED073C-2AE4-40E3-8E8C-F7E63B052D6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7B7E35A7-2DED-4498-A380-F5FCA4F23EB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03" name="グループ化 102">
            <a:extLst>
              <a:ext uri="{FF2B5EF4-FFF2-40B4-BE49-F238E27FC236}">
                <a16:creationId xmlns:a16="http://schemas.microsoft.com/office/drawing/2014/main" id="{CECE4152-5B0D-4184-93CE-F51EC9291596}"/>
              </a:ext>
            </a:extLst>
          </p:cNvPr>
          <p:cNvGrpSpPr/>
          <p:nvPr/>
        </p:nvGrpSpPr>
        <p:grpSpPr>
          <a:xfrm>
            <a:off x="3996000" y="2901738"/>
            <a:ext cx="1152000" cy="1152000"/>
            <a:chOff x="5972003" y="3429000"/>
            <a:chExt cx="1152000" cy="1152000"/>
          </a:xfrm>
        </p:grpSpPr>
        <p:sp>
          <p:nvSpPr>
            <p:cNvPr id="180" name="正方形/長方形 179">
              <a:extLst>
                <a:ext uri="{FF2B5EF4-FFF2-40B4-BE49-F238E27FC236}">
                  <a16:creationId xmlns:a16="http://schemas.microsoft.com/office/drawing/2014/main" id="{9D2C2D0C-4D8F-41F6-9F35-49759E3326D6}"/>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1" name="グループ化 180">
              <a:extLst>
                <a:ext uri="{FF2B5EF4-FFF2-40B4-BE49-F238E27FC236}">
                  <a16:creationId xmlns:a16="http://schemas.microsoft.com/office/drawing/2014/main" id="{35EC30AE-D8B7-45ED-AB6E-B971528EDDA4}"/>
                </a:ext>
              </a:extLst>
            </p:cNvPr>
            <p:cNvGrpSpPr/>
            <p:nvPr/>
          </p:nvGrpSpPr>
          <p:grpSpPr>
            <a:xfrm>
              <a:off x="6074225" y="3534848"/>
              <a:ext cx="941438" cy="940305"/>
              <a:chOff x="6834545" y="2455840"/>
              <a:chExt cx="941438" cy="940305"/>
            </a:xfrm>
          </p:grpSpPr>
          <p:sp>
            <p:nvSpPr>
              <p:cNvPr id="182" name="楕円 181">
                <a:extLst>
                  <a:ext uri="{FF2B5EF4-FFF2-40B4-BE49-F238E27FC236}">
                    <a16:creationId xmlns:a16="http://schemas.microsoft.com/office/drawing/2014/main" id="{385C0CF2-9C6E-437D-BA84-1E99DA32CB8B}"/>
                  </a:ext>
                </a:extLst>
              </p:cNvPr>
              <p:cNvSpPr>
                <a:spLocks noChangeAspect="1"/>
              </p:cNvSpPr>
              <p:nvPr/>
            </p:nvSpPr>
            <p:spPr>
              <a:xfrm>
                <a:off x="7592994" y="2455840"/>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BBB856EA-165D-40CB-9042-F16D9AD7B80E}"/>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1C8C30D2-C033-4778-A48E-4C68ED41EECE}"/>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D4515462-0921-438E-AB59-206D431EEE46}"/>
                  </a:ext>
                </a:extLst>
              </p:cNvPr>
              <p:cNvSpPr>
                <a:spLocks noChangeAspect="1"/>
              </p:cNvSpPr>
              <p:nvPr/>
            </p:nvSpPr>
            <p:spPr>
              <a:xfrm>
                <a:off x="7087835" y="2455840"/>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9C043272-07F1-444F-915C-24D4F71ECD05}"/>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DFC6658B-B59E-4AB0-AC95-03AB129B92BA}"/>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36BCE383-E4AB-41E2-AFBF-62492E6077D6}"/>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DECE814F-A40E-47BC-80A4-7CA26E1B0ABC}"/>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C1AA87BA-7DC4-4427-97AC-50ECBBBC115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F4C5D1DF-4962-4BF1-BE33-F58B9F2E75C1}"/>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D279FE67-F01E-4F78-8458-711856981478}"/>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6517D867-899C-48C7-A957-D7E94AD44CD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1EE1B67B-BFE8-4635-BDAD-612F34D248FD}"/>
                  </a:ext>
                </a:extLst>
              </p:cNvPr>
              <p:cNvSpPr>
                <a:spLocks noChangeAspect="1"/>
              </p:cNvSpPr>
              <p:nvPr/>
            </p:nvSpPr>
            <p:spPr>
              <a:xfrm>
                <a:off x="7595983" y="2962203"/>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7FFB7E6C-7665-4914-99B1-5462166C6764}"/>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474A385F-5C72-4B30-8B97-33D9065749AE}"/>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2A48C636-F81A-4EE3-93BA-6964A102FF53}"/>
                  </a:ext>
                </a:extLst>
              </p:cNvPr>
              <p:cNvSpPr>
                <a:spLocks noChangeAspect="1"/>
              </p:cNvSpPr>
              <p:nvPr/>
            </p:nvSpPr>
            <p:spPr>
              <a:xfrm>
                <a:off x="7090824" y="2962203"/>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8" name="グループ化 197">
            <a:extLst>
              <a:ext uri="{FF2B5EF4-FFF2-40B4-BE49-F238E27FC236}">
                <a16:creationId xmlns:a16="http://schemas.microsoft.com/office/drawing/2014/main" id="{2CB73E25-DD07-44B9-BF13-DAB224754963}"/>
              </a:ext>
            </a:extLst>
          </p:cNvPr>
          <p:cNvGrpSpPr/>
          <p:nvPr/>
        </p:nvGrpSpPr>
        <p:grpSpPr>
          <a:xfrm>
            <a:off x="6621269" y="2901738"/>
            <a:ext cx="1152000" cy="1152000"/>
            <a:chOff x="5972003" y="3429000"/>
            <a:chExt cx="1152000" cy="1152000"/>
          </a:xfrm>
        </p:grpSpPr>
        <p:sp>
          <p:nvSpPr>
            <p:cNvPr id="199" name="正方形/長方形 198">
              <a:extLst>
                <a:ext uri="{FF2B5EF4-FFF2-40B4-BE49-F238E27FC236}">
                  <a16:creationId xmlns:a16="http://schemas.microsoft.com/office/drawing/2014/main" id="{A0999C03-F7A6-4765-9DC9-1566FAD05795}"/>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B5089173-4BFA-40AF-9854-F1ADCA79C27A}"/>
                </a:ext>
              </a:extLst>
            </p:cNvPr>
            <p:cNvGrpSpPr/>
            <p:nvPr/>
          </p:nvGrpSpPr>
          <p:grpSpPr>
            <a:xfrm>
              <a:off x="6074225" y="3534848"/>
              <a:ext cx="941438" cy="940305"/>
              <a:chOff x="6834545" y="2455840"/>
              <a:chExt cx="941438" cy="940305"/>
            </a:xfrm>
          </p:grpSpPr>
          <p:sp>
            <p:nvSpPr>
              <p:cNvPr id="201" name="楕円 200">
                <a:extLst>
                  <a:ext uri="{FF2B5EF4-FFF2-40B4-BE49-F238E27FC236}">
                    <a16:creationId xmlns:a16="http://schemas.microsoft.com/office/drawing/2014/main" id="{7E37A262-5506-4AEE-A78B-5C3537604E37}"/>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A301F3FD-C164-486A-BB95-6E7A4AAAF55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楕円 202">
                <a:extLst>
                  <a:ext uri="{FF2B5EF4-FFF2-40B4-BE49-F238E27FC236}">
                    <a16:creationId xmlns:a16="http://schemas.microsoft.com/office/drawing/2014/main" id="{7F45C58E-C085-4D5C-88B3-E7642FD0381B}"/>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EDBAEBD-0192-4C51-9F83-B5403E7D5B7D}"/>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87FE9809-A0C6-433A-8775-EA17669B0B74}"/>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93554BCF-BA8F-4FCC-A7E5-745D61D3F121}"/>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3612558F-5989-45DD-9421-41A5BA24C572}"/>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8BF92FE2-67B5-4A0C-BBA3-702EBA4EB29D}"/>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D78D507E-C130-4592-91D1-C29E00F0DCA9}"/>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F45DC742-50EF-4071-8159-0DC8A93E15A5}"/>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楕円 210">
                <a:extLst>
                  <a:ext uri="{FF2B5EF4-FFF2-40B4-BE49-F238E27FC236}">
                    <a16:creationId xmlns:a16="http://schemas.microsoft.com/office/drawing/2014/main" id="{9E4765CC-B137-4359-8B4A-AE10A4EE6FD0}"/>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id="{6957D8F3-3522-44DA-8126-660F6EA6C699}"/>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楕円 212">
                <a:extLst>
                  <a:ext uri="{FF2B5EF4-FFF2-40B4-BE49-F238E27FC236}">
                    <a16:creationId xmlns:a16="http://schemas.microsoft.com/office/drawing/2014/main" id="{FC50D451-33D6-44D0-9036-64D3D81541F3}"/>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a:extLst>
                  <a:ext uri="{FF2B5EF4-FFF2-40B4-BE49-F238E27FC236}">
                    <a16:creationId xmlns:a16="http://schemas.microsoft.com/office/drawing/2014/main" id="{564A5CBC-F67E-403B-9C30-EA7C7F89B693}"/>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楕円 214">
                <a:extLst>
                  <a:ext uri="{FF2B5EF4-FFF2-40B4-BE49-F238E27FC236}">
                    <a16:creationId xmlns:a16="http://schemas.microsoft.com/office/drawing/2014/main" id="{B218BFD4-7E5C-458B-82F0-F2BF473695E2}"/>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a:extLst>
                  <a:ext uri="{FF2B5EF4-FFF2-40B4-BE49-F238E27FC236}">
                    <a16:creationId xmlns:a16="http://schemas.microsoft.com/office/drawing/2014/main" id="{459F174B-3314-4A34-9593-CA013F10FA5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17" name="テキスト ボックス 216">
            <a:extLst>
              <a:ext uri="{FF2B5EF4-FFF2-40B4-BE49-F238E27FC236}">
                <a16:creationId xmlns:a16="http://schemas.microsoft.com/office/drawing/2014/main" id="{0B57A39B-8D38-4607-8A28-B7E6EC0327E4}"/>
              </a:ext>
            </a:extLst>
          </p:cNvPr>
          <p:cNvSpPr txBox="1"/>
          <p:nvPr/>
        </p:nvSpPr>
        <p:spPr>
          <a:xfrm>
            <a:off x="3487495" y="2039007"/>
            <a:ext cx="2169010" cy="369332"/>
          </a:xfrm>
          <a:prstGeom prst="rect">
            <a:avLst/>
          </a:prstGeom>
          <a:noFill/>
        </p:spPr>
        <p:txBody>
          <a:bodyPr wrap="square" rtlCol="0">
            <a:spAutoFit/>
          </a:bodyPr>
          <a:lstStyle/>
          <a:p>
            <a:pPr algn="ctr"/>
            <a:r>
              <a:rPr kumimoji="1" lang="en-US" altLang="ja-JP" dirty="0"/>
              <a:t>horizontal stripes</a:t>
            </a:r>
          </a:p>
        </p:txBody>
      </p:sp>
      <p:sp>
        <p:nvSpPr>
          <p:cNvPr id="218" name="テキスト ボックス 217">
            <a:extLst>
              <a:ext uri="{FF2B5EF4-FFF2-40B4-BE49-F238E27FC236}">
                <a16:creationId xmlns:a16="http://schemas.microsoft.com/office/drawing/2014/main" id="{B28BC07D-4B8D-417D-B325-0DA3EC37DFB9}"/>
              </a:ext>
            </a:extLst>
          </p:cNvPr>
          <p:cNvSpPr txBox="1"/>
          <p:nvPr/>
        </p:nvSpPr>
        <p:spPr>
          <a:xfrm>
            <a:off x="5696364" y="2039007"/>
            <a:ext cx="3001810" cy="369332"/>
          </a:xfrm>
          <a:prstGeom prst="rect">
            <a:avLst/>
          </a:prstGeom>
          <a:noFill/>
        </p:spPr>
        <p:txBody>
          <a:bodyPr wrap="square" rtlCol="0">
            <a:spAutoFit/>
          </a:bodyPr>
          <a:lstStyle/>
          <a:p>
            <a:pPr algn="ctr"/>
            <a:r>
              <a:rPr kumimoji="1" lang="en-US" altLang="ja-JP" dirty="0"/>
              <a:t>vertical stripes</a:t>
            </a:r>
            <a:endParaRPr kumimoji="1" lang="ja-JP" altLang="en-US" dirty="0"/>
          </a:p>
        </p:txBody>
      </p:sp>
      <p:sp>
        <p:nvSpPr>
          <p:cNvPr id="219" name="テキスト ボックス 218">
            <a:extLst>
              <a:ext uri="{FF2B5EF4-FFF2-40B4-BE49-F238E27FC236}">
                <a16:creationId xmlns:a16="http://schemas.microsoft.com/office/drawing/2014/main" id="{A028EF73-F114-4ADA-8EB9-D3C099143315}"/>
              </a:ext>
            </a:extLst>
          </p:cNvPr>
          <p:cNvSpPr txBox="1"/>
          <p:nvPr/>
        </p:nvSpPr>
        <p:spPr>
          <a:xfrm>
            <a:off x="980844" y="2039007"/>
            <a:ext cx="1931774" cy="369332"/>
          </a:xfrm>
          <a:prstGeom prst="rect">
            <a:avLst/>
          </a:prstGeom>
          <a:noFill/>
        </p:spPr>
        <p:txBody>
          <a:bodyPr wrap="square" rtlCol="0">
            <a:spAutoFit/>
          </a:bodyPr>
          <a:lstStyle/>
          <a:p>
            <a:pPr algn="ctr"/>
            <a:r>
              <a:rPr kumimoji="1" lang="en-US" altLang="ja-JP" dirty="0"/>
              <a:t>Conventional </a:t>
            </a:r>
          </a:p>
        </p:txBody>
      </p:sp>
      <p:grpSp>
        <p:nvGrpSpPr>
          <p:cNvPr id="64" name="グループ化 63">
            <a:extLst>
              <a:ext uri="{FF2B5EF4-FFF2-40B4-BE49-F238E27FC236}">
                <a16:creationId xmlns:a16="http://schemas.microsoft.com/office/drawing/2014/main" id="{AA5E9E12-4C87-4679-BCCC-82E84E953082}"/>
              </a:ext>
            </a:extLst>
          </p:cNvPr>
          <p:cNvGrpSpPr/>
          <p:nvPr/>
        </p:nvGrpSpPr>
        <p:grpSpPr>
          <a:xfrm rot="5400000">
            <a:off x="2418800" y="4959138"/>
            <a:ext cx="1152000" cy="1152000"/>
            <a:chOff x="5053598" y="2920720"/>
            <a:chExt cx="1152000" cy="1152000"/>
          </a:xfrm>
        </p:grpSpPr>
        <p:sp>
          <p:nvSpPr>
            <p:cNvPr id="65" name="正方形/長方形 64">
              <a:extLst>
                <a:ext uri="{FF2B5EF4-FFF2-40B4-BE49-F238E27FC236}">
                  <a16:creationId xmlns:a16="http://schemas.microsoft.com/office/drawing/2014/main" id="{CCC6BF6A-964E-4EFF-840F-CE40AB30510B}"/>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4" name="グループ化 83">
              <a:extLst>
                <a:ext uri="{FF2B5EF4-FFF2-40B4-BE49-F238E27FC236}">
                  <a16:creationId xmlns:a16="http://schemas.microsoft.com/office/drawing/2014/main" id="{EAAE8609-FB23-4A1B-8A32-F54C778FFD2C}"/>
                </a:ext>
              </a:extLst>
            </p:cNvPr>
            <p:cNvGrpSpPr/>
            <p:nvPr/>
          </p:nvGrpSpPr>
          <p:grpSpPr>
            <a:xfrm rot="5400000">
              <a:off x="5155820" y="3026568"/>
              <a:ext cx="941438" cy="940305"/>
              <a:chOff x="6834545" y="2455840"/>
              <a:chExt cx="941438" cy="940305"/>
            </a:xfrm>
          </p:grpSpPr>
          <p:sp>
            <p:nvSpPr>
              <p:cNvPr id="85" name="楕円 84">
                <a:extLst>
                  <a:ext uri="{FF2B5EF4-FFF2-40B4-BE49-F238E27FC236}">
                    <a16:creationId xmlns:a16="http://schemas.microsoft.com/office/drawing/2014/main" id="{0A3F06D5-9AD9-48D6-878F-12A0E162D4BE}"/>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068CF707-6667-4B77-BEAA-1AEE2D08DDC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A1CF159A-DF35-491D-B96D-57DAB37036A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5613C141-5F7F-4810-AE95-6B50273C4A89}"/>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B0140862-0CEC-43DB-8F0F-AA65123F0178}"/>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F4792DB2-2687-42D1-BC3F-B10913A60ED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8EBF1CF-CABA-4460-9C05-8DCDA892F04D}"/>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D774197A-9696-4500-A2C7-B2F06BA6A7CA}"/>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17175906-3BBC-4189-BDAB-FD4725ECD8CD}"/>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E5B264E4-6C63-4B50-8B51-9EAACEFD80EB}"/>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B2889955-EC5C-4DDD-9C89-BE1D80FE080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25F8D99B-B748-45A8-AE4B-A7C32EA82FA6}"/>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6CF97479-36FF-4C8D-8B90-F1980C1EAE3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96439FC6-550D-40F1-B40C-C8BB411ECE58}"/>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882325F6-45A0-493E-ACE8-08B2FCCFF837}"/>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D244A103-25BF-4BBF-9690-8A67AE8195FE}"/>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520112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42</a:t>
            </a:fld>
            <a:endParaRPr kumimoji="1" lang="ja-JP" altLang="en-US" dirty="0"/>
          </a:p>
        </p:txBody>
      </p:sp>
      <p:pic>
        <p:nvPicPr>
          <p:cNvPr id="787" name="図 786">
            <a:extLst>
              <a:ext uri="{FF2B5EF4-FFF2-40B4-BE49-F238E27FC236}">
                <a16:creationId xmlns:a16="http://schemas.microsoft.com/office/drawing/2014/main" id="{49618E6A-AC48-4F3B-B6D2-FDFCB8DD7C17}"/>
              </a:ext>
            </a:extLst>
          </p:cNvPr>
          <p:cNvPicPr>
            <a:picLocks noChangeAspect="1"/>
          </p:cNvPicPr>
          <p:nvPr/>
        </p:nvPicPr>
        <p:blipFill rotWithShape="1">
          <a:blip r:embed="rId2"/>
          <a:srcRect r="4740"/>
          <a:stretch/>
        </p:blipFill>
        <p:spPr>
          <a:xfrm>
            <a:off x="4816672" y="1617739"/>
            <a:ext cx="3931063" cy="754753"/>
          </a:xfrm>
          <a:prstGeom prst="rect">
            <a:avLst/>
          </a:prstGeom>
        </p:spPr>
      </p:pic>
      <p:pic>
        <p:nvPicPr>
          <p:cNvPr id="793" name="図 792">
            <a:extLst>
              <a:ext uri="{FF2B5EF4-FFF2-40B4-BE49-F238E27FC236}">
                <a16:creationId xmlns:a16="http://schemas.microsoft.com/office/drawing/2014/main" id="{3271B4E7-7B52-4F5D-84FB-BA5D460390B0}"/>
              </a:ext>
            </a:extLst>
          </p:cNvPr>
          <p:cNvPicPr>
            <a:picLocks noChangeAspect="1"/>
          </p:cNvPicPr>
          <p:nvPr/>
        </p:nvPicPr>
        <p:blipFill rotWithShape="1">
          <a:blip r:embed="rId3"/>
          <a:srcRect r="4740"/>
          <a:stretch/>
        </p:blipFill>
        <p:spPr>
          <a:xfrm>
            <a:off x="4816672" y="3081612"/>
            <a:ext cx="3931064" cy="754753"/>
          </a:xfrm>
          <a:prstGeom prst="rect">
            <a:avLst/>
          </a:prstGeom>
        </p:spPr>
      </p:pic>
      <p:pic>
        <p:nvPicPr>
          <p:cNvPr id="794" name="図 793">
            <a:extLst>
              <a:ext uri="{FF2B5EF4-FFF2-40B4-BE49-F238E27FC236}">
                <a16:creationId xmlns:a16="http://schemas.microsoft.com/office/drawing/2014/main" id="{18790D56-6E5E-4D29-A540-33295E8E0D5A}"/>
              </a:ext>
            </a:extLst>
          </p:cNvPr>
          <p:cNvPicPr>
            <a:picLocks noChangeAspect="1"/>
          </p:cNvPicPr>
          <p:nvPr/>
        </p:nvPicPr>
        <p:blipFill rotWithShape="1">
          <a:blip r:embed="rId4"/>
          <a:srcRect r="4740"/>
          <a:stretch/>
        </p:blipFill>
        <p:spPr>
          <a:xfrm>
            <a:off x="4816671" y="4523601"/>
            <a:ext cx="3931063" cy="754753"/>
          </a:xfrm>
          <a:prstGeom prst="rect">
            <a:avLst/>
          </a:prstGeom>
        </p:spPr>
      </p:pic>
      <p:sp>
        <p:nvSpPr>
          <p:cNvPr id="797" name="テキスト ボックス 796">
            <a:extLst>
              <a:ext uri="{FF2B5EF4-FFF2-40B4-BE49-F238E27FC236}">
                <a16:creationId xmlns:a16="http://schemas.microsoft.com/office/drawing/2014/main" id="{DE44D593-037C-4113-80F3-8B346C5395FB}"/>
              </a:ext>
            </a:extLst>
          </p:cNvPr>
          <p:cNvSpPr txBox="1"/>
          <p:nvPr/>
        </p:nvSpPr>
        <p:spPr>
          <a:xfrm>
            <a:off x="4380037" y="3128072"/>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798" name="テキスト ボックス 797">
            <a:extLst>
              <a:ext uri="{FF2B5EF4-FFF2-40B4-BE49-F238E27FC236}">
                <a16:creationId xmlns:a16="http://schemas.microsoft.com/office/drawing/2014/main" id="{7C2B18EE-A409-44FE-B4F9-E31EBA9451EB}"/>
              </a:ext>
            </a:extLst>
          </p:cNvPr>
          <p:cNvSpPr txBox="1"/>
          <p:nvPr/>
        </p:nvSpPr>
        <p:spPr>
          <a:xfrm>
            <a:off x="4380038" y="4583572"/>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10" name="左中かっこ 9">
            <a:extLst>
              <a:ext uri="{FF2B5EF4-FFF2-40B4-BE49-F238E27FC236}">
                <a16:creationId xmlns:a16="http://schemas.microsoft.com/office/drawing/2014/main" id="{727FB894-1DAF-4054-8F00-0AA8A0B35586}"/>
              </a:ext>
            </a:extLst>
          </p:cNvPr>
          <p:cNvSpPr/>
          <p:nvPr/>
        </p:nvSpPr>
        <p:spPr>
          <a:xfrm rot="16200000">
            <a:off x="2232878" y="3601518"/>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9" name="左中かっこ 798">
            <a:extLst>
              <a:ext uri="{FF2B5EF4-FFF2-40B4-BE49-F238E27FC236}">
                <a16:creationId xmlns:a16="http://schemas.microsoft.com/office/drawing/2014/main" id="{BFF665C6-D01A-4749-92F5-ADBD61D27894}"/>
              </a:ext>
            </a:extLst>
          </p:cNvPr>
          <p:cNvSpPr/>
          <p:nvPr/>
        </p:nvSpPr>
        <p:spPr>
          <a:xfrm rot="16200000">
            <a:off x="6610759" y="3601517"/>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0" name="テキスト ボックス 799">
            <a:extLst>
              <a:ext uri="{FF2B5EF4-FFF2-40B4-BE49-F238E27FC236}">
                <a16:creationId xmlns:a16="http://schemas.microsoft.com/office/drawing/2014/main" id="{0156F204-03DA-4091-B0BB-9808C355FDEC}"/>
              </a:ext>
            </a:extLst>
          </p:cNvPr>
          <p:cNvSpPr txBox="1"/>
          <p:nvPr/>
        </p:nvSpPr>
        <p:spPr>
          <a:xfrm>
            <a:off x="1631737" y="5805377"/>
            <a:ext cx="1545178" cy="646331"/>
          </a:xfrm>
          <a:prstGeom prst="rect">
            <a:avLst/>
          </a:prstGeom>
          <a:noFill/>
        </p:spPr>
        <p:txBody>
          <a:bodyPr wrap="square" rtlCol="0">
            <a:spAutoFit/>
          </a:bodyPr>
          <a:lstStyle/>
          <a:p>
            <a:pPr algn="ctr"/>
            <a:r>
              <a:rPr kumimoji="1" lang="en-US" altLang="ja-JP" dirty="0"/>
              <a:t>Header</a:t>
            </a:r>
          </a:p>
          <a:p>
            <a:pPr algn="ctr"/>
            <a:r>
              <a:rPr kumimoji="1" lang="en-US" altLang="ja-JP" dirty="0"/>
              <a:t>(10 frames)</a:t>
            </a:r>
            <a:endParaRPr kumimoji="1" lang="ja-JP" altLang="en-US" dirty="0"/>
          </a:p>
        </p:txBody>
      </p:sp>
      <p:sp>
        <p:nvSpPr>
          <p:cNvPr id="801" name="テキスト ボックス 800">
            <a:extLst>
              <a:ext uri="{FF2B5EF4-FFF2-40B4-BE49-F238E27FC236}">
                <a16:creationId xmlns:a16="http://schemas.microsoft.com/office/drawing/2014/main" id="{8C3C9A0B-337C-4D4C-BD1B-09F1DBC2B587}"/>
              </a:ext>
            </a:extLst>
          </p:cNvPr>
          <p:cNvSpPr txBox="1"/>
          <p:nvPr/>
        </p:nvSpPr>
        <p:spPr>
          <a:xfrm>
            <a:off x="5985808" y="5805376"/>
            <a:ext cx="1592790" cy="646331"/>
          </a:xfrm>
          <a:prstGeom prst="rect">
            <a:avLst/>
          </a:prstGeom>
          <a:noFill/>
        </p:spPr>
        <p:txBody>
          <a:bodyPr wrap="square" rtlCol="0">
            <a:spAutoFit/>
          </a:bodyPr>
          <a:lstStyle/>
          <a:p>
            <a:pPr algn="ctr"/>
            <a:r>
              <a:rPr kumimoji="1" lang="en-US" altLang="ja-JP" dirty="0"/>
              <a:t>Data</a:t>
            </a:r>
          </a:p>
          <a:p>
            <a:pPr algn="ctr"/>
            <a:r>
              <a:rPr kumimoji="1" lang="en-US" altLang="ja-JP" dirty="0"/>
              <a:t>(90 frames)</a:t>
            </a:r>
            <a:endParaRPr kumimoji="1" lang="ja-JP" altLang="en-US" dirty="0"/>
          </a:p>
        </p:txBody>
      </p:sp>
      <p:pic>
        <p:nvPicPr>
          <p:cNvPr id="11" name="図 10">
            <a:extLst>
              <a:ext uri="{FF2B5EF4-FFF2-40B4-BE49-F238E27FC236}">
                <a16:creationId xmlns:a16="http://schemas.microsoft.com/office/drawing/2014/main" id="{6C0E368F-F29C-4D99-9292-0D739AFD0C7E}"/>
              </a:ext>
            </a:extLst>
          </p:cNvPr>
          <p:cNvPicPr>
            <a:picLocks noChangeAspect="1"/>
          </p:cNvPicPr>
          <p:nvPr/>
        </p:nvPicPr>
        <p:blipFill rotWithShape="1">
          <a:blip r:embed="rId5"/>
          <a:srcRect r="3039"/>
          <a:stretch/>
        </p:blipFill>
        <p:spPr>
          <a:xfrm>
            <a:off x="433253" y="4528738"/>
            <a:ext cx="3936606" cy="756000"/>
          </a:xfrm>
          <a:prstGeom prst="rect">
            <a:avLst/>
          </a:prstGeom>
        </p:spPr>
      </p:pic>
      <p:pic>
        <p:nvPicPr>
          <p:cNvPr id="900" name="図 899">
            <a:extLst>
              <a:ext uri="{FF2B5EF4-FFF2-40B4-BE49-F238E27FC236}">
                <a16:creationId xmlns:a16="http://schemas.microsoft.com/office/drawing/2014/main" id="{2623E2FE-5737-4A4D-AE7E-8E1641591F1C}"/>
              </a:ext>
            </a:extLst>
          </p:cNvPr>
          <p:cNvPicPr>
            <a:picLocks noChangeAspect="1"/>
          </p:cNvPicPr>
          <p:nvPr/>
        </p:nvPicPr>
        <p:blipFill rotWithShape="1">
          <a:blip r:embed="rId5"/>
          <a:srcRect r="3039"/>
          <a:stretch/>
        </p:blipFill>
        <p:spPr>
          <a:xfrm>
            <a:off x="428245" y="3080989"/>
            <a:ext cx="3936606" cy="756000"/>
          </a:xfrm>
          <a:prstGeom prst="rect">
            <a:avLst/>
          </a:prstGeom>
        </p:spPr>
      </p:pic>
      <p:sp>
        <p:nvSpPr>
          <p:cNvPr id="15" name="テキスト ボックス 14">
            <a:extLst>
              <a:ext uri="{FF2B5EF4-FFF2-40B4-BE49-F238E27FC236}">
                <a16:creationId xmlns:a16="http://schemas.microsoft.com/office/drawing/2014/main" id="{F1C40D01-CC8E-426C-965E-C689F1C0E7EC}"/>
              </a:ext>
            </a:extLst>
          </p:cNvPr>
          <p:cNvSpPr txBox="1"/>
          <p:nvPr/>
        </p:nvSpPr>
        <p:spPr>
          <a:xfrm>
            <a:off x="4371597" y="1650227"/>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17" name="テキスト ボックス 16">
            <a:extLst>
              <a:ext uri="{FF2B5EF4-FFF2-40B4-BE49-F238E27FC236}">
                <a16:creationId xmlns:a16="http://schemas.microsoft.com/office/drawing/2014/main" id="{0CF3CB21-C537-41AE-AC43-DE9A1294C31A}"/>
              </a:ext>
            </a:extLst>
          </p:cNvPr>
          <p:cNvSpPr txBox="1"/>
          <p:nvPr/>
        </p:nvSpPr>
        <p:spPr>
          <a:xfrm>
            <a:off x="1623959" y="1808257"/>
            <a:ext cx="1545178" cy="369332"/>
          </a:xfrm>
          <a:prstGeom prst="rect">
            <a:avLst/>
          </a:prstGeom>
          <a:noFill/>
        </p:spPr>
        <p:txBody>
          <a:bodyPr wrap="square" rtlCol="0">
            <a:spAutoFit/>
          </a:bodyPr>
          <a:lstStyle/>
          <a:p>
            <a:pPr algn="ctr"/>
            <a:r>
              <a:rPr kumimoji="1" lang="en-US" altLang="ja-JP" dirty="0"/>
              <a:t>No header</a:t>
            </a:r>
            <a:endParaRPr kumimoji="1" lang="ja-JP" altLang="en-US" dirty="0"/>
          </a:p>
        </p:txBody>
      </p:sp>
      <p:sp>
        <p:nvSpPr>
          <p:cNvPr id="3" name="正方形/長方形 2">
            <a:extLst>
              <a:ext uri="{FF2B5EF4-FFF2-40B4-BE49-F238E27FC236}">
                <a16:creationId xmlns:a16="http://schemas.microsoft.com/office/drawing/2014/main" id="{85220166-5AE0-4911-802A-5D461209FE4A}"/>
              </a:ext>
            </a:extLst>
          </p:cNvPr>
          <p:cNvSpPr/>
          <p:nvPr/>
        </p:nvSpPr>
        <p:spPr>
          <a:xfrm>
            <a:off x="254953" y="4406406"/>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1C81853-C2EB-433B-826D-8987C7DA39F7}"/>
              </a:ext>
            </a:extLst>
          </p:cNvPr>
          <p:cNvSpPr/>
          <p:nvPr/>
        </p:nvSpPr>
        <p:spPr>
          <a:xfrm>
            <a:off x="254953" y="2951671"/>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0C0E6B6-9507-465B-82AA-5D641C277415}"/>
              </a:ext>
            </a:extLst>
          </p:cNvPr>
          <p:cNvSpPr/>
          <p:nvPr/>
        </p:nvSpPr>
        <p:spPr>
          <a:xfrm>
            <a:off x="254953" y="1492592"/>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748F381-BD0C-4842-A822-79B1B7E9F307}"/>
              </a:ext>
            </a:extLst>
          </p:cNvPr>
          <p:cNvSpPr/>
          <p:nvPr/>
        </p:nvSpPr>
        <p:spPr>
          <a:xfrm>
            <a:off x="428245" y="1176926"/>
            <a:ext cx="1868388" cy="304941"/>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Cross array</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9D32360D-FEAF-4727-9168-8FD5C51014CC}"/>
              </a:ext>
            </a:extLst>
          </p:cNvPr>
          <p:cNvSpPr/>
          <p:nvPr/>
        </p:nvSpPr>
        <p:spPr>
          <a:xfrm>
            <a:off x="428245" y="2665730"/>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Horizontal array</a:t>
            </a:r>
            <a:endParaRPr kumimoji="1" lang="ja-JP" altLang="en-US" b="1" dirty="0">
              <a:solidFill>
                <a:schemeClr val="bg1"/>
              </a:solidFill>
            </a:endParaRPr>
          </a:p>
        </p:txBody>
      </p:sp>
      <p:sp>
        <p:nvSpPr>
          <p:cNvPr id="23" name="正方形/長方形 22">
            <a:extLst>
              <a:ext uri="{FF2B5EF4-FFF2-40B4-BE49-F238E27FC236}">
                <a16:creationId xmlns:a16="http://schemas.microsoft.com/office/drawing/2014/main" id="{22696862-399B-4DCC-BEFC-762528D87884}"/>
              </a:ext>
            </a:extLst>
          </p:cNvPr>
          <p:cNvSpPr/>
          <p:nvPr/>
        </p:nvSpPr>
        <p:spPr>
          <a:xfrm>
            <a:off x="428245" y="4135635"/>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Vertical array</a:t>
            </a:r>
            <a:endParaRPr kumimoji="1" lang="ja-JP" altLang="en-US" b="1" dirty="0">
              <a:solidFill>
                <a:schemeClr val="bg1"/>
              </a:solidFill>
            </a:endParaRPr>
          </a:p>
        </p:txBody>
      </p:sp>
    </p:spTree>
    <p:extLst>
      <p:ext uri="{BB962C8B-B14F-4D97-AF65-F5344CB8AC3E}">
        <p14:creationId xmlns:p14="http://schemas.microsoft.com/office/powerpoint/2010/main" val="2217682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lang="en-US" altLang="ja-JP" dirty="0"/>
              <a:t>Lighting Patterns </a:t>
            </a:r>
            <a:r>
              <a:rPr lang="ja-JP" altLang="en-US" dirty="0"/>
              <a:t>名前を考える！</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43</a:t>
            </a:fld>
            <a:endParaRPr kumimoji="1" lang="ja-JP" altLang="en-US" dirty="0"/>
          </a:p>
        </p:txBody>
      </p:sp>
      <p:pic>
        <p:nvPicPr>
          <p:cNvPr id="787" name="図 786">
            <a:extLst>
              <a:ext uri="{FF2B5EF4-FFF2-40B4-BE49-F238E27FC236}">
                <a16:creationId xmlns:a16="http://schemas.microsoft.com/office/drawing/2014/main" id="{49618E6A-AC48-4F3B-B6D2-FDFCB8DD7C17}"/>
              </a:ext>
            </a:extLst>
          </p:cNvPr>
          <p:cNvPicPr>
            <a:picLocks noChangeAspect="1"/>
          </p:cNvPicPr>
          <p:nvPr/>
        </p:nvPicPr>
        <p:blipFill rotWithShape="1">
          <a:blip r:embed="rId2"/>
          <a:srcRect r="4740"/>
          <a:stretch/>
        </p:blipFill>
        <p:spPr>
          <a:xfrm>
            <a:off x="440534" y="1628097"/>
            <a:ext cx="3931063" cy="754753"/>
          </a:xfrm>
          <a:prstGeom prst="rect">
            <a:avLst/>
          </a:prstGeom>
        </p:spPr>
      </p:pic>
      <p:pic>
        <p:nvPicPr>
          <p:cNvPr id="793" name="図 792">
            <a:extLst>
              <a:ext uri="{FF2B5EF4-FFF2-40B4-BE49-F238E27FC236}">
                <a16:creationId xmlns:a16="http://schemas.microsoft.com/office/drawing/2014/main" id="{3271B4E7-7B52-4F5D-84FB-BA5D460390B0}"/>
              </a:ext>
            </a:extLst>
          </p:cNvPr>
          <p:cNvPicPr>
            <a:picLocks noChangeAspect="1"/>
          </p:cNvPicPr>
          <p:nvPr/>
        </p:nvPicPr>
        <p:blipFill rotWithShape="1">
          <a:blip r:embed="rId3"/>
          <a:srcRect r="4740"/>
          <a:stretch/>
        </p:blipFill>
        <p:spPr>
          <a:xfrm>
            <a:off x="428245" y="3073860"/>
            <a:ext cx="3931064" cy="754753"/>
          </a:xfrm>
          <a:prstGeom prst="rect">
            <a:avLst/>
          </a:prstGeom>
        </p:spPr>
      </p:pic>
      <p:pic>
        <p:nvPicPr>
          <p:cNvPr id="794" name="図 793">
            <a:extLst>
              <a:ext uri="{FF2B5EF4-FFF2-40B4-BE49-F238E27FC236}">
                <a16:creationId xmlns:a16="http://schemas.microsoft.com/office/drawing/2014/main" id="{18790D56-6E5E-4D29-A540-33295E8E0D5A}"/>
              </a:ext>
            </a:extLst>
          </p:cNvPr>
          <p:cNvPicPr>
            <a:picLocks noChangeAspect="1"/>
          </p:cNvPicPr>
          <p:nvPr/>
        </p:nvPicPr>
        <p:blipFill rotWithShape="1">
          <a:blip r:embed="rId4"/>
          <a:srcRect r="4740"/>
          <a:stretch/>
        </p:blipFill>
        <p:spPr>
          <a:xfrm>
            <a:off x="428245" y="4515258"/>
            <a:ext cx="3931063" cy="754753"/>
          </a:xfrm>
          <a:prstGeom prst="rect">
            <a:avLst/>
          </a:prstGeom>
        </p:spPr>
      </p:pic>
      <p:sp>
        <p:nvSpPr>
          <p:cNvPr id="797" name="テキスト ボックス 796">
            <a:extLst>
              <a:ext uri="{FF2B5EF4-FFF2-40B4-BE49-F238E27FC236}">
                <a16:creationId xmlns:a16="http://schemas.microsoft.com/office/drawing/2014/main" id="{DE44D593-037C-4113-80F3-8B346C5395FB}"/>
              </a:ext>
            </a:extLst>
          </p:cNvPr>
          <p:cNvSpPr txBox="1"/>
          <p:nvPr/>
        </p:nvSpPr>
        <p:spPr>
          <a:xfrm>
            <a:off x="4380037" y="3128072"/>
            <a:ext cx="372839" cy="646331"/>
          </a:xfrm>
          <a:prstGeom prst="rect">
            <a:avLst/>
          </a:prstGeom>
          <a:noFill/>
        </p:spPr>
        <p:txBody>
          <a:bodyPr wrap="square" rtlCol="0">
            <a:spAutoFit/>
          </a:bodyPr>
          <a:lstStyle/>
          <a:p>
            <a:r>
              <a:rPr kumimoji="1" lang="ja-JP" altLang="en-US" sz="3600" dirty="0"/>
              <a:t>→</a:t>
            </a:r>
          </a:p>
        </p:txBody>
      </p:sp>
      <p:sp>
        <p:nvSpPr>
          <p:cNvPr id="798" name="テキスト ボックス 797">
            <a:extLst>
              <a:ext uri="{FF2B5EF4-FFF2-40B4-BE49-F238E27FC236}">
                <a16:creationId xmlns:a16="http://schemas.microsoft.com/office/drawing/2014/main" id="{7C2B18EE-A409-44FE-B4F9-E31EBA9451EB}"/>
              </a:ext>
            </a:extLst>
          </p:cNvPr>
          <p:cNvSpPr txBox="1"/>
          <p:nvPr/>
        </p:nvSpPr>
        <p:spPr>
          <a:xfrm>
            <a:off x="4380038" y="4583572"/>
            <a:ext cx="372839" cy="646331"/>
          </a:xfrm>
          <a:prstGeom prst="rect">
            <a:avLst/>
          </a:prstGeom>
          <a:noFill/>
        </p:spPr>
        <p:txBody>
          <a:bodyPr wrap="square" rtlCol="0">
            <a:spAutoFit/>
          </a:bodyPr>
          <a:lstStyle/>
          <a:p>
            <a:r>
              <a:rPr kumimoji="1" lang="ja-JP" altLang="en-US" sz="3600" dirty="0"/>
              <a:t>→</a:t>
            </a:r>
          </a:p>
        </p:txBody>
      </p:sp>
      <p:sp>
        <p:nvSpPr>
          <p:cNvPr id="10" name="左中かっこ 9">
            <a:extLst>
              <a:ext uri="{FF2B5EF4-FFF2-40B4-BE49-F238E27FC236}">
                <a16:creationId xmlns:a16="http://schemas.microsoft.com/office/drawing/2014/main" id="{727FB894-1DAF-4054-8F00-0AA8A0B35586}"/>
              </a:ext>
            </a:extLst>
          </p:cNvPr>
          <p:cNvSpPr/>
          <p:nvPr/>
        </p:nvSpPr>
        <p:spPr>
          <a:xfrm rot="16200000">
            <a:off x="2232878" y="3601518"/>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9" name="左中かっこ 798">
            <a:extLst>
              <a:ext uri="{FF2B5EF4-FFF2-40B4-BE49-F238E27FC236}">
                <a16:creationId xmlns:a16="http://schemas.microsoft.com/office/drawing/2014/main" id="{BFF665C6-D01A-4749-92F5-ADBD61D27894}"/>
              </a:ext>
            </a:extLst>
          </p:cNvPr>
          <p:cNvSpPr/>
          <p:nvPr/>
        </p:nvSpPr>
        <p:spPr>
          <a:xfrm rot="16200000">
            <a:off x="6610759" y="3601517"/>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0" name="テキスト ボックス 799">
            <a:extLst>
              <a:ext uri="{FF2B5EF4-FFF2-40B4-BE49-F238E27FC236}">
                <a16:creationId xmlns:a16="http://schemas.microsoft.com/office/drawing/2014/main" id="{0156F204-03DA-4091-B0BB-9808C355FDEC}"/>
              </a:ext>
            </a:extLst>
          </p:cNvPr>
          <p:cNvSpPr txBox="1"/>
          <p:nvPr/>
        </p:nvSpPr>
        <p:spPr>
          <a:xfrm>
            <a:off x="1631737" y="5805377"/>
            <a:ext cx="1545178" cy="646331"/>
          </a:xfrm>
          <a:prstGeom prst="rect">
            <a:avLst/>
          </a:prstGeom>
          <a:noFill/>
        </p:spPr>
        <p:txBody>
          <a:bodyPr wrap="square" rtlCol="0">
            <a:spAutoFit/>
          </a:bodyPr>
          <a:lstStyle/>
          <a:p>
            <a:pPr algn="ctr"/>
            <a:r>
              <a:rPr kumimoji="1" lang="en-US" altLang="ja-JP" dirty="0"/>
              <a:t>Header</a:t>
            </a:r>
          </a:p>
          <a:p>
            <a:pPr algn="ctr"/>
            <a:r>
              <a:rPr kumimoji="1" lang="en-US" altLang="ja-JP" dirty="0"/>
              <a:t>(10 frames)</a:t>
            </a:r>
            <a:endParaRPr kumimoji="1" lang="ja-JP" altLang="en-US" dirty="0"/>
          </a:p>
        </p:txBody>
      </p:sp>
      <p:sp>
        <p:nvSpPr>
          <p:cNvPr id="801" name="テキスト ボックス 800">
            <a:extLst>
              <a:ext uri="{FF2B5EF4-FFF2-40B4-BE49-F238E27FC236}">
                <a16:creationId xmlns:a16="http://schemas.microsoft.com/office/drawing/2014/main" id="{8C3C9A0B-337C-4D4C-BD1B-09F1DBC2B587}"/>
              </a:ext>
            </a:extLst>
          </p:cNvPr>
          <p:cNvSpPr txBox="1"/>
          <p:nvPr/>
        </p:nvSpPr>
        <p:spPr>
          <a:xfrm>
            <a:off x="5985808" y="5805376"/>
            <a:ext cx="1592790" cy="646331"/>
          </a:xfrm>
          <a:prstGeom prst="rect">
            <a:avLst/>
          </a:prstGeom>
          <a:noFill/>
        </p:spPr>
        <p:txBody>
          <a:bodyPr wrap="square" rtlCol="0">
            <a:spAutoFit/>
          </a:bodyPr>
          <a:lstStyle/>
          <a:p>
            <a:pPr algn="ctr"/>
            <a:r>
              <a:rPr kumimoji="1" lang="en-US" altLang="ja-JP" dirty="0"/>
              <a:t>Data</a:t>
            </a:r>
          </a:p>
          <a:p>
            <a:pPr algn="ctr"/>
            <a:r>
              <a:rPr kumimoji="1" lang="en-US" altLang="ja-JP" dirty="0"/>
              <a:t>(90 frames)</a:t>
            </a:r>
            <a:endParaRPr kumimoji="1" lang="ja-JP" altLang="en-US" dirty="0"/>
          </a:p>
        </p:txBody>
      </p:sp>
      <p:sp>
        <p:nvSpPr>
          <p:cNvPr id="15" name="テキスト ボックス 14">
            <a:extLst>
              <a:ext uri="{FF2B5EF4-FFF2-40B4-BE49-F238E27FC236}">
                <a16:creationId xmlns:a16="http://schemas.microsoft.com/office/drawing/2014/main" id="{F1C40D01-CC8E-426C-965E-C689F1C0E7EC}"/>
              </a:ext>
            </a:extLst>
          </p:cNvPr>
          <p:cNvSpPr txBox="1"/>
          <p:nvPr/>
        </p:nvSpPr>
        <p:spPr>
          <a:xfrm>
            <a:off x="4371597" y="1650227"/>
            <a:ext cx="372839" cy="646331"/>
          </a:xfrm>
          <a:prstGeom prst="rect">
            <a:avLst/>
          </a:prstGeom>
          <a:noFill/>
        </p:spPr>
        <p:txBody>
          <a:bodyPr wrap="square" rtlCol="0">
            <a:spAutoFit/>
          </a:bodyPr>
          <a:lstStyle/>
          <a:p>
            <a:r>
              <a:rPr kumimoji="1" lang="ja-JP" altLang="en-US" sz="3600" dirty="0"/>
              <a:t>→</a:t>
            </a:r>
          </a:p>
        </p:txBody>
      </p:sp>
      <p:sp>
        <p:nvSpPr>
          <p:cNvPr id="17" name="テキスト ボックス 16">
            <a:extLst>
              <a:ext uri="{FF2B5EF4-FFF2-40B4-BE49-F238E27FC236}">
                <a16:creationId xmlns:a16="http://schemas.microsoft.com/office/drawing/2014/main" id="{0CF3CB21-C537-41AE-AC43-DE9A1294C31A}"/>
              </a:ext>
            </a:extLst>
          </p:cNvPr>
          <p:cNvSpPr txBox="1"/>
          <p:nvPr/>
        </p:nvSpPr>
        <p:spPr>
          <a:xfrm>
            <a:off x="4772406" y="1788726"/>
            <a:ext cx="3530254" cy="369332"/>
          </a:xfrm>
          <a:prstGeom prst="rect">
            <a:avLst/>
          </a:prstGeom>
          <a:noFill/>
        </p:spPr>
        <p:txBody>
          <a:bodyPr wrap="square" rtlCol="0">
            <a:spAutoFit/>
          </a:bodyPr>
          <a:lstStyle/>
          <a:p>
            <a:pPr algn="ctr"/>
            <a:r>
              <a:rPr kumimoji="1" lang="en-US" altLang="ja-JP" dirty="0"/>
              <a:t>Checkered pattern </a:t>
            </a:r>
            <a:r>
              <a:rPr kumimoji="1" lang="ja-JP" altLang="en-US" dirty="0"/>
              <a:t>市松模様</a:t>
            </a:r>
          </a:p>
        </p:txBody>
      </p:sp>
      <p:sp>
        <p:nvSpPr>
          <p:cNvPr id="3" name="正方形/長方形 2">
            <a:extLst>
              <a:ext uri="{FF2B5EF4-FFF2-40B4-BE49-F238E27FC236}">
                <a16:creationId xmlns:a16="http://schemas.microsoft.com/office/drawing/2014/main" id="{85220166-5AE0-4911-802A-5D461209FE4A}"/>
              </a:ext>
            </a:extLst>
          </p:cNvPr>
          <p:cNvSpPr/>
          <p:nvPr/>
        </p:nvSpPr>
        <p:spPr>
          <a:xfrm>
            <a:off x="254953" y="4406406"/>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1C81853-C2EB-433B-826D-8987C7DA39F7}"/>
              </a:ext>
            </a:extLst>
          </p:cNvPr>
          <p:cNvSpPr/>
          <p:nvPr/>
        </p:nvSpPr>
        <p:spPr>
          <a:xfrm>
            <a:off x="254953" y="2951671"/>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0C0E6B6-9507-465B-82AA-5D641C277415}"/>
              </a:ext>
            </a:extLst>
          </p:cNvPr>
          <p:cNvSpPr/>
          <p:nvPr/>
        </p:nvSpPr>
        <p:spPr>
          <a:xfrm>
            <a:off x="254953" y="1492592"/>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748F381-BD0C-4842-A822-79B1B7E9F307}"/>
              </a:ext>
            </a:extLst>
          </p:cNvPr>
          <p:cNvSpPr/>
          <p:nvPr/>
        </p:nvSpPr>
        <p:spPr>
          <a:xfrm>
            <a:off x="428245" y="1176926"/>
            <a:ext cx="1868388" cy="304941"/>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Cross array</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9D32360D-FEAF-4727-9168-8FD5C51014CC}"/>
              </a:ext>
            </a:extLst>
          </p:cNvPr>
          <p:cNvSpPr/>
          <p:nvPr/>
        </p:nvSpPr>
        <p:spPr>
          <a:xfrm>
            <a:off x="428245" y="2665730"/>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Horizontal array</a:t>
            </a:r>
            <a:endParaRPr kumimoji="1" lang="ja-JP" altLang="en-US" b="1" dirty="0">
              <a:solidFill>
                <a:schemeClr val="bg1"/>
              </a:solidFill>
            </a:endParaRPr>
          </a:p>
        </p:txBody>
      </p:sp>
      <p:sp>
        <p:nvSpPr>
          <p:cNvPr id="23" name="正方形/長方形 22">
            <a:extLst>
              <a:ext uri="{FF2B5EF4-FFF2-40B4-BE49-F238E27FC236}">
                <a16:creationId xmlns:a16="http://schemas.microsoft.com/office/drawing/2014/main" id="{22696862-399B-4DCC-BEFC-762528D87884}"/>
              </a:ext>
            </a:extLst>
          </p:cNvPr>
          <p:cNvSpPr/>
          <p:nvPr/>
        </p:nvSpPr>
        <p:spPr>
          <a:xfrm>
            <a:off x="428245" y="4135635"/>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Vertical array</a:t>
            </a:r>
            <a:endParaRPr kumimoji="1" lang="ja-JP" altLang="en-US" b="1" dirty="0">
              <a:solidFill>
                <a:schemeClr val="bg1"/>
              </a:solidFill>
            </a:endParaRPr>
          </a:p>
        </p:txBody>
      </p:sp>
      <p:sp>
        <p:nvSpPr>
          <p:cNvPr id="24" name="テキスト ボックス 23">
            <a:extLst>
              <a:ext uri="{FF2B5EF4-FFF2-40B4-BE49-F238E27FC236}">
                <a16:creationId xmlns:a16="http://schemas.microsoft.com/office/drawing/2014/main" id="{5E23D111-3718-40F7-BC76-48DDB365260D}"/>
              </a:ext>
            </a:extLst>
          </p:cNvPr>
          <p:cNvSpPr txBox="1"/>
          <p:nvPr/>
        </p:nvSpPr>
        <p:spPr>
          <a:xfrm>
            <a:off x="5194950" y="3182282"/>
            <a:ext cx="3107710" cy="646331"/>
          </a:xfrm>
          <a:prstGeom prst="rect">
            <a:avLst/>
          </a:prstGeom>
          <a:noFill/>
        </p:spPr>
        <p:txBody>
          <a:bodyPr wrap="square" rtlCol="0">
            <a:spAutoFit/>
          </a:bodyPr>
          <a:lstStyle/>
          <a:p>
            <a:pPr algn="ctr"/>
            <a:r>
              <a:rPr kumimoji="1" lang="en-US" altLang="ja-JP" dirty="0"/>
              <a:t>horizontal stripes</a:t>
            </a:r>
          </a:p>
          <a:p>
            <a:pPr algn="ctr"/>
            <a:r>
              <a:rPr kumimoji="1" lang="ja-JP" altLang="en-US" dirty="0"/>
              <a:t>横向きアレイ</a:t>
            </a:r>
          </a:p>
        </p:txBody>
      </p:sp>
      <p:sp>
        <p:nvSpPr>
          <p:cNvPr id="25" name="テキスト ボックス 24">
            <a:extLst>
              <a:ext uri="{FF2B5EF4-FFF2-40B4-BE49-F238E27FC236}">
                <a16:creationId xmlns:a16="http://schemas.microsoft.com/office/drawing/2014/main" id="{A863271A-F49E-4716-B6C8-A8280CD3243C}"/>
              </a:ext>
            </a:extLst>
          </p:cNvPr>
          <p:cNvSpPr txBox="1"/>
          <p:nvPr/>
        </p:nvSpPr>
        <p:spPr>
          <a:xfrm>
            <a:off x="5300850" y="4569468"/>
            <a:ext cx="3001810" cy="646331"/>
          </a:xfrm>
          <a:prstGeom prst="rect">
            <a:avLst/>
          </a:prstGeom>
          <a:noFill/>
        </p:spPr>
        <p:txBody>
          <a:bodyPr wrap="square" rtlCol="0">
            <a:spAutoFit/>
          </a:bodyPr>
          <a:lstStyle/>
          <a:p>
            <a:pPr algn="ctr"/>
            <a:r>
              <a:rPr kumimoji="1" lang="en-US" altLang="ja-JP" dirty="0"/>
              <a:t>vertical stripes</a:t>
            </a:r>
          </a:p>
          <a:p>
            <a:pPr algn="ctr"/>
            <a:r>
              <a:rPr kumimoji="1" lang="ja-JP" altLang="en-US" dirty="0"/>
              <a:t>縦向きアレイ</a:t>
            </a:r>
          </a:p>
        </p:txBody>
      </p:sp>
    </p:spTree>
    <p:extLst>
      <p:ext uri="{BB962C8B-B14F-4D97-AF65-F5344CB8AC3E}">
        <p14:creationId xmlns:p14="http://schemas.microsoft.com/office/powerpoint/2010/main" val="4084748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Detection Algorithm</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Use two feature value</a:t>
            </a:r>
          </a:p>
          <a:p>
            <a:pPr marL="457200" lvl="1" indent="0">
              <a:buNone/>
            </a:pPr>
            <a:endParaRPr lang="en-US" altLang="ja-JP" dirty="0"/>
          </a:p>
          <a:p>
            <a:pPr marL="457200" lvl="1" indent="0">
              <a:buNone/>
            </a:pPr>
            <a:r>
              <a:rPr lang="en-US" altLang="ja-JP" dirty="0"/>
              <a:t>1 : </a:t>
            </a:r>
            <a:r>
              <a:rPr lang="en-US" altLang="ja-JP" dirty="0">
                <a:solidFill>
                  <a:srgbClr val="2F528F"/>
                </a:solidFill>
              </a:rPr>
              <a:t>Spatial gradient of luminance</a:t>
            </a:r>
          </a:p>
          <a:p>
            <a:pPr marL="457200" lvl="1" indent="0">
              <a:buNone/>
            </a:pPr>
            <a:r>
              <a:rPr lang="en-US" altLang="ja-JP" dirty="0"/>
              <a:t>	</a:t>
            </a:r>
          </a:p>
          <a:p>
            <a:pPr marL="457200" lvl="1" indent="0">
              <a:buNone/>
            </a:pPr>
            <a:r>
              <a:rPr lang="en-US" altLang="ja-JP" dirty="0"/>
              <a:t>2 : </a:t>
            </a:r>
            <a:r>
              <a:rPr lang="en-US" altLang="ja-JP" dirty="0">
                <a:solidFill>
                  <a:srgbClr val="2F528F"/>
                </a:solidFill>
              </a:rPr>
              <a:t>Temporal gradient of luminance</a:t>
            </a:r>
          </a:p>
          <a:p>
            <a:pPr marL="457200" lvl="1" indent="0">
              <a:buNone/>
            </a:pPr>
            <a:endParaRPr lang="en-US" altLang="ja-JP" dirty="0"/>
          </a:p>
          <a:p>
            <a:pPr marL="457200" lvl="1" indent="0">
              <a:buNone/>
            </a:pPr>
            <a:endParaRPr lang="en-US" altLang="ja-JP" dirty="0"/>
          </a:p>
          <a:p>
            <a:pPr marL="457200" lvl="1" indent="0">
              <a:buNone/>
            </a:pPr>
            <a:r>
              <a:rPr lang="en-US" altLang="ja-JP" dirty="0"/>
              <a:t>LED repeat light up and turn off.</a:t>
            </a:r>
          </a:p>
          <a:p>
            <a:pPr marL="457200" lvl="1" indent="0">
              <a:buNone/>
            </a:pPr>
            <a:r>
              <a:rPr lang="en-US" altLang="ja-JP" dirty="0"/>
              <a:t>So LED array must have features of these values.</a:t>
            </a:r>
          </a:p>
          <a:p>
            <a:pPr marL="457200" lvl="1" indent="0">
              <a:buNone/>
            </a:pPr>
            <a:endParaRPr lang="en-US" altLang="ja-JP" dirty="0"/>
          </a:p>
          <a:p>
            <a:pPr marL="457200" lvl="1" indent="0">
              <a:buNone/>
            </a:pPr>
            <a:endParaRPr lang="en-US" altLang="ja-JP" dirty="0"/>
          </a:p>
          <a:p>
            <a:pPr marL="457200" lvl="1" indent="0">
              <a:buNone/>
            </a:pPr>
            <a:r>
              <a:rPr lang="en-US" altLang="ja-JP" dirty="0"/>
              <a:t>We identify these features and detect LED array.</a:t>
            </a:r>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44</a:t>
            </a:fld>
            <a:endParaRPr kumimoji="1" lang="ja-JP" altLang="en-US" dirty="0"/>
          </a:p>
        </p:txBody>
      </p:sp>
    </p:spTree>
    <p:extLst>
      <p:ext uri="{BB962C8B-B14F-4D97-AF65-F5344CB8AC3E}">
        <p14:creationId xmlns:p14="http://schemas.microsoft.com/office/powerpoint/2010/main" val="2626732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Prior research</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normAutofit/>
          </a:bodyPr>
          <a:lstStyle/>
          <a:p>
            <a:pPr marL="0" indent="0">
              <a:buNone/>
            </a:pPr>
            <a:r>
              <a:rPr lang="en-US" altLang="ja-JP" dirty="0"/>
              <a:t>Prior research have one condition.</a:t>
            </a:r>
            <a:endParaRPr kumimoji="1" lang="en-US" altLang="ja-JP" dirty="0"/>
          </a:p>
          <a:p>
            <a:pPr marL="457200" lvl="1" indent="0">
              <a:buNone/>
            </a:pPr>
            <a:r>
              <a:rPr kumimoji="1" lang="en-US" altLang="ja-JP" dirty="0"/>
              <a:t>LED array barely move in camera images.</a:t>
            </a:r>
          </a:p>
          <a:p>
            <a:pPr marL="457200" lvl="1" indent="0">
              <a:buNone/>
            </a:pPr>
            <a:endParaRPr lang="en-US" altLang="ja-JP" dirty="0"/>
          </a:p>
          <a:p>
            <a:pPr marL="457200" lvl="1" indent="0">
              <a:buNone/>
            </a:pPr>
            <a:r>
              <a:rPr lang="en-US" altLang="ja-JP" dirty="0"/>
              <a:t>In </a:t>
            </a:r>
            <a:r>
              <a:rPr kumimoji="1" lang="en-US" altLang="ja-JP" dirty="0"/>
              <a:t>my experiment, however, the receiver cross in front of the transmitter. So LED array moves a lot. </a:t>
            </a:r>
          </a:p>
          <a:p>
            <a:pPr marL="457200" lvl="1" indent="0">
              <a:buNone/>
            </a:pPr>
            <a:endParaRPr lang="en-US" altLang="ja-JP" dirty="0"/>
          </a:p>
          <a:p>
            <a:pPr marL="457200" lvl="1" indent="0">
              <a:buNone/>
            </a:pPr>
            <a:r>
              <a:rPr lang="en-US" altLang="ja-JP" dirty="0"/>
              <a:t>I take prior research’s algorithm and consider the case of moving LED array in camera images.</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45</a:t>
            </a:fld>
            <a:endParaRPr kumimoji="1" lang="ja-JP" altLang="en-US" dirty="0"/>
          </a:p>
        </p:txBody>
      </p:sp>
    </p:spTree>
    <p:extLst>
      <p:ext uri="{BB962C8B-B14F-4D97-AF65-F5344CB8AC3E}">
        <p14:creationId xmlns:p14="http://schemas.microsoft.com/office/powerpoint/2010/main" val="1135420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Spatial-temporal cross-section image</a:t>
            </a:r>
            <a:endParaRPr kumimoji="1" lang="ja-JP" altLang="en-US" dirty="0"/>
          </a:p>
        </p:txBody>
      </p:sp>
      <p:pic>
        <p:nvPicPr>
          <p:cNvPr id="6" name="コンテンツ プレースホルダー 5">
            <a:extLst>
              <a:ext uri="{FF2B5EF4-FFF2-40B4-BE49-F238E27FC236}">
                <a16:creationId xmlns:a16="http://schemas.microsoft.com/office/drawing/2014/main" id="{92139DE7-C481-468F-B012-C250712DD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088" y="1382702"/>
            <a:ext cx="3650512" cy="1390332"/>
          </a:xfrm>
          <a:ln w="19050">
            <a:solidFill>
              <a:schemeClr val="tx1"/>
            </a:solidFill>
          </a:ln>
        </p:spPr>
      </p:pic>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46</a:t>
            </a:fld>
            <a:endParaRPr kumimoji="1" lang="ja-JP" altLang="en-US" dirty="0"/>
          </a:p>
        </p:txBody>
      </p:sp>
      <p:pic>
        <p:nvPicPr>
          <p:cNvPr id="8" name="図 7">
            <a:extLst>
              <a:ext uri="{FF2B5EF4-FFF2-40B4-BE49-F238E27FC236}">
                <a16:creationId xmlns:a16="http://schemas.microsoft.com/office/drawing/2014/main" id="{F8E4ACF7-FA32-42AD-B492-5F2DEE0F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88" y="3207665"/>
            <a:ext cx="3650512" cy="1390500"/>
          </a:xfrm>
          <a:prstGeom prst="rect">
            <a:avLst/>
          </a:prstGeom>
          <a:ln w="19050">
            <a:solidFill>
              <a:schemeClr val="tx1"/>
            </a:solidFill>
          </a:ln>
        </p:spPr>
      </p:pic>
      <p:pic>
        <p:nvPicPr>
          <p:cNvPr id="10" name="図 9">
            <a:extLst>
              <a:ext uri="{FF2B5EF4-FFF2-40B4-BE49-F238E27FC236}">
                <a16:creationId xmlns:a16="http://schemas.microsoft.com/office/drawing/2014/main" id="{2BCE56F3-A7D5-4C9B-BCF6-5049DD157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88" y="5032796"/>
            <a:ext cx="3650512" cy="1390500"/>
          </a:xfrm>
          <a:prstGeom prst="rect">
            <a:avLst/>
          </a:prstGeom>
          <a:ln w="19050">
            <a:solidFill>
              <a:schemeClr val="tx1"/>
            </a:solidFill>
          </a:ln>
        </p:spPr>
      </p:pic>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414822" y="109154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414823" y="2775091"/>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A6E6042-81E9-4FBA-A2E7-FB7DA1FE7F81}"/>
              </a:ext>
            </a:extLst>
          </p:cNvPr>
          <p:cNvCxnSpPr>
            <a:cxnSpLocks/>
          </p:cNvCxnSpPr>
          <p:nvPr/>
        </p:nvCxnSpPr>
        <p:spPr>
          <a:xfrm flipV="1">
            <a:off x="3414821" y="2914620"/>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2FFFDDE-EB9C-49C6-AE0A-1D14A0FBEF3E}"/>
              </a:ext>
            </a:extLst>
          </p:cNvPr>
          <p:cNvCxnSpPr>
            <a:cxnSpLocks/>
          </p:cNvCxnSpPr>
          <p:nvPr/>
        </p:nvCxnSpPr>
        <p:spPr>
          <a:xfrm>
            <a:off x="3414822" y="459816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AFB5838-7E6F-40A1-A1F1-4772CD0EB3E2}"/>
              </a:ext>
            </a:extLst>
          </p:cNvPr>
          <p:cNvCxnSpPr>
            <a:cxnSpLocks/>
          </p:cNvCxnSpPr>
          <p:nvPr/>
        </p:nvCxnSpPr>
        <p:spPr>
          <a:xfrm flipV="1">
            <a:off x="3414820" y="4742595"/>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3172BAE-4309-4C18-A77B-F70932E40725}"/>
              </a:ext>
            </a:extLst>
          </p:cNvPr>
          <p:cNvCxnSpPr>
            <a:cxnSpLocks/>
          </p:cNvCxnSpPr>
          <p:nvPr/>
        </p:nvCxnSpPr>
        <p:spPr>
          <a:xfrm>
            <a:off x="3414821" y="642613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465828" y="258552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3" name="テキスト ボックス 22">
            <a:extLst>
              <a:ext uri="{FF2B5EF4-FFF2-40B4-BE49-F238E27FC236}">
                <a16:creationId xmlns:a16="http://schemas.microsoft.com/office/drawing/2014/main" id="{BC97D21F-DB69-4FB2-BD3A-94229D10A44B}"/>
              </a:ext>
            </a:extLst>
          </p:cNvPr>
          <p:cNvSpPr txBox="1"/>
          <p:nvPr/>
        </p:nvSpPr>
        <p:spPr>
          <a:xfrm>
            <a:off x="7465828" y="441840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4" name="テキスト ボックス 23">
            <a:extLst>
              <a:ext uri="{FF2B5EF4-FFF2-40B4-BE49-F238E27FC236}">
                <a16:creationId xmlns:a16="http://schemas.microsoft.com/office/drawing/2014/main" id="{A061D0F1-44D5-4151-BF11-0B1F74ABA7CC}"/>
              </a:ext>
            </a:extLst>
          </p:cNvPr>
          <p:cNvSpPr txBox="1"/>
          <p:nvPr/>
        </p:nvSpPr>
        <p:spPr>
          <a:xfrm>
            <a:off x="7465828" y="6251276"/>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369290" y="100779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6" name="テキスト ボックス 25">
            <a:extLst>
              <a:ext uri="{FF2B5EF4-FFF2-40B4-BE49-F238E27FC236}">
                <a16:creationId xmlns:a16="http://schemas.microsoft.com/office/drawing/2014/main" id="{F9A9FB3C-3B6A-4D14-8CFD-E115D64DD8B7}"/>
              </a:ext>
            </a:extLst>
          </p:cNvPr>
          <p:cNvSpPr txBox="1"/>
          <p:nvPr/>
        </p:nvSpPr>
        <p:spPr>
          <a:xfrm>
            <a:off x="2369290" y="28285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7" name="テキスト ボックス 26">
            <a:extLst>
              <a:ext uri="{FF2B5EF4-FFF2-40B4-BE49-F238E27FC236}">
                <a16:creationId xmlns:a16="http://schemas.microsoft.com/office/drawing/2014/main" id="{C46A742C-C56D-46EE-851F-01D2E0D73D99}"/>
              </a:ext>
            </a:extLst>
          </p:cNvPr>
          <p:cNvSpPr txBox="1"/>
          <p:nvPr/>
        </p:nvSpPr>
        <p:spPr>
          <a:xfrm>
            <a:off x="2369290" y="4671829"/>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380147" y="1362885"/>
            <a:ext cx="3762394" cy="1415724"/>
          </a:xfrm>
          <a:prstGeom prst="parallelogram">
            <a:avLst>
              <a:gd name="adj" fmla="val 1318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平行四辺形 28">
            <a:extLst>
              <a:ext uri="{FF2B5EF4-FFF2-40B4-BE49-F238E27FC236}">
                <a16:creationId xmlns:a16="http://schemas.microsoft.com/office/drawing/2014/main" id="{2BDAD49E-9284-4016-89D9-5A9ED6AA26B9}"/>
              </a:ext>
            </a:extLst>
          </p:cNvPr>
          <p:cNvSpPr/>
          <p:nvPr/>
        </p:nvSpPr>
        <p:spPr>
          <a:xfrm>
            <a:off x="3372432" y="3189019"/>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89B892F9-FDAD-4165-85AC-B4113DA870E6}"/>
              </a:ext>
            </a:extLst>
          </p:cNvPr>
          <p:cNvSpPr/>
          <p:nvPr/>
        </p:nvSpPr>
        <p:spPr>
          <a:xfrm>
            <a:off x="3340951" y="5019207"/>
            <a:ext cx="3849095" cy="1413003"/>
          </a:xfrm>
          <a:prstGeom prst="parallelogram">
            <a:avLst>
              <a:gd name="adj" fmla="val 14644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flipV="1">
            <a:off x="6800947" y="1610671"/>
            <a:ext cx="84677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647721" y="1426005"/>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7" name="直線矢印コネクタ 36">
            <a:extLst>
              <a:ext uri="{FF2B5EF4-FFF2-40B4-BE49-F238E27FC236}">
                <a16:creationId xmlns:a16="http://schemas.microsoft.com/office/drawing/2014/main" id="{01109913-E617-406C-B7D2-9A078458BFF4}"/>
              </a:ext>
            </a:extLst>
          </p:cNvPr>
          <p:cNvCxnSpPr>
            <a:cxnSpLocks/>
            <a:endCxn id="38" idx="1"/>
          </p:cNvCxnSpPr>
          <p:nvPr/>
        </p:nvCxnSpPr>
        <p:spPr>
          <a:xfrm>
            <a:off x="6927252" y="3438646"/>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90A2BE3-E152-4F54-B634-D576D9D80D3B}"/>
              </a:ext>
            </a:extLst>
          </p:cNvPr>
          <p:cNvSpPr txBox="1"/>
          <p:nvPr/>
        </p:nvSpPr>
        <p:spPr>
          <a:xfrm>
            <a:off x="7647721" y="3253980"/>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9" name="直線矢印コネクタ 38">
            <a:extLst>
              <a:ext uri="{FF2B5EF4-FFF2-40B4-BE49-F238E27FC236}">
                <a16:creationId xmlns:a16="http://schemas.microsoft.com/office/drawing/2014/main" id="{8BE80B0A-A64F-464B-97E5-1F01B3B042BC}"/>
              </a:ext>
            </a:extLst>
          </p:cNvPr>
          <p:cNvCxnSpPr>
            <a:cxnSpLocks/>
            <a:endCxn id="40" idx="1"/>
          </p:cNvCxnSpPr>
          <p:nvPr/>
        </p:nvCxnSpPr>
        <p:spPr>
          <a:xfrm>
            <a:off x="6800947" y="5343075"/>
            <a:ext cx="846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96531BC-0B17-4935-86AA-E780C5CF2021}"/>
              </a:ext>
            </a:extLst>
          </p:cNvPr>
          <p:cNvSpPr txBox="1"/>
          <p:nvPr/>
        </p:nvSpPr>
        <p:spPr>
          <a:xfrm>
            <a:off x="7647721" y="5158409"/>
            <a:ext cx="1090612" cy="369332"/>
          </a:xfrm>
          <a:prstGeom prst="rect">
            <a:avLst/>
          </a:prstGeom>
          <a:noFill/>
        </p:spPr>
        <p:txBody>
          <a:bodyPr wrap="square" rtlCol="0">
            <a:spAutoFit/>
          </a:bodyPr>
          <a:lstStyle/>
          <a:p>
            <a:r>
              <a:rPr kumimoji="1" lang="en-US" altLang="ja-JP" dirty="0"/>
              <a:t>LED array</a:t>
            </a:r>
            <a:endParaRPr kumimoji="1" lang="ja-JP" altLang="en-US" dirty="0"/>
          </a:p>
        </p:txBody>
      </p:sp>
      <p:sp>
        <p:nvSpPr>
          <p:cNvPr id="43" name="正方形/長方形 42">
            <a:extLst>
              <a:ext uri="{FF2B5EF4-FFF2-40B4-BE49-F238E27FC236}">
                <a16:creationId xmlns:a16="http://schemas.microsoft.com/office/drawing/2014/main" id="{5E1A4E18-4353-4991-A21E-69FC41949553}"/>
              </a:ext>
            </a:extLst>
          </p:cNvPr>
          <p:cNvSpPr/>
          <p:nvPr/>
        </p:nvSpPr>
        <p:spPr>
          <a:xfrm>
            <a:off x="100040" y="1854495"/>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pattern</a:t>
            </a:r>
          </a:p>
        </p:txBody>
      </p:sp>
      <p:sp>
        <p:nvSpPr>
          <p:cNvPr id="44" name="正方形/長方形 43">
            <a:extLst>
              <a:ext uri="{FF2B5EF4-FFF2-40B4-BE49-F238E27FC236}">
                <a16:creationId xmlns:a16="http://schemas.microsoft.com/office/drawing/2014/main" id="{79D3AFB7-1CB4-4735-9B64-6AD5BDB5D9C5}"/>
              </a:ext>
            </a:extLst>
          </p:cNvPr>
          <p:cNvSpPr/>
          <p:nvPr/>
        </p:nvSpPr>
        <p:spPr>
          <a:xfrm>
            <a:off x="100040" y="369049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Horizontal stripes</a:t>
            </a:r>
            <a:endParaRPr kumimoji="1" lang="ja-JP" altLang="en-US" dirty="0">
              <a:solidFill>
                <a:schemeClr val="tx1"/>
              </a:solidFill>
            </a:endParaRPr>
          </a:p>
        </p:txBody>
      </p:sp>
      <p:sp>
        <p:nvSpPr>
          <p:cNvPr id="45" name="正方形/長方形 44">
            <a:extLst>
              <a:ext uri="{FF2B5EF4-FFF2-40B4-BE49-F238E27FC236}">
                <a16:creationId xmlns:a16="http://schemas.microsoft.com/office/drawing/2014/main" id="{F5E849B6-DB07-404A-B4A9-253A7C5DFA1A}"/>
              </a:ext>
            </a:extLst>
          </p:cNvPr>
          <p:cNvSpPr/>
          <p:nvPr/>
        </p:nvSpPr>
        <p:spPr>
          <a:xfrm>
            <a:off x="100040" y="5518529"/>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Vertical stripes</a:t>
            </a:r>
            <a:endParaRPr kumimoji="1" lang="ja-JP" altLang="en-US" dirty="0">
              <a:solidFill>
                <a:schemeClr val="tx1"/>
              </a:solidFill>
            </a:endParaRPr>
          </a:p>
        </p:txBody>
      </p:sp>
    </p:spTree>
    <p:extLst>
      <p:ext uri="{BB962C8B-B14F-4D97-AF65-F5344CB8AC3E}">
        <p14:creationId xmlns:p14="http://schemas.microsoft.com/office/powerpoint/2010/main" val="2145447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Plots of Spatial-temporal gradient</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Many points of LED and not LED overlap            because </a:t>
            </a:r>
            <a:r>
              <a:rPr kumimoji="1" lang="en-US" altLang="ja-JP" sz="2800" dirty="0"/>
              <a:t>Distance from LED is very close and        LED array’s area include Not LED.</a:t>
            </a:r>
            <a:endParaRPr kumimoji="1" lang="ja-JP" altLang="en-US" sz="2800" dirty="0"/>
          </a:p>
          <a:p>
            <a:endParaRPr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47</a:t>
            </a:fld>
            <a:endParaRPr kumimoji="1" lang="ja-JP" altLang="en-US" dirty="0"/>
          </a:p>
        </p:txBody>
      </p:sp>
      <p:pic>
        <p:nvPicPr>
          <p:cNvPr id="20" name="図 19">
            <a:extLst>
              <a:ext uri="{FF2B5EF4-FFF2-40B4-BE49-F238E27FC236}">
                <a16:creationId xmlns:a16="http://schemas.microsoft.com/office/drawing/2014/main" id="{316AD529-EFF2-4FE0-8434-ACEDD07221C6}"/>
              </a:ext>
            </a:extLst>
          </p:cNvPr>
          <p:cNvPicPr>
            <a:picLocks noChangeAspect="1"/>
          </p:cNvPicPr>
          <p:nvPr/>
        </p:nvPicPr>
        <p:blipFill rotWithShape="1">
          <a:blip r:embed="rId2">
            <a:extLst>
              <a:ext uri="{28A0092B-C50C-407E-A947-70E740481C1C}">
                <a14:useLocalDpi xmlns:a14="http://schemas.microsoft.com/office/drawing/2010/main" val="0"/>
              </a:ext>
            </a:extLst>
          </a:blip>
          <a:srcRect t="9397" r="7464"/>
          <a:stretch/>
        </p:blipFill>
        <p:spPr>
          <a:xfrm>
            <a:off x="0" y="2732049"/>
            <a:ext cx="3055240" cy="3739234"/>
          </a:xfrm>
          <a:prstGeom prst="rect">
            <a:avLst/>
          </a:prstGeom>
        </p:spPr>
      </p:pic>
      <p:pic>
        <p:nvPicPr>
          <p:cNvPr id="22" name="図 21">
            <a:extLst>
              <a:ext uri="{FF2B5EF4-FFF2-40B4-BE49-F238E27FC236}">
                <a16:creationId xmlns:a16="http://schemas.microsoft.com/office/drawing/2014/main" id="{4DC666BF-98B9-42BB-81A6-6575F7FB357B}"/>
              </a:ext>
            </a:extLst>
          </p:cNvPr>
          <p:cNvPicPr>
            <a:picLocks noChangeAspect="1"/>
          </p:cNvPicPr>
          <p:nvPr/>
        </p:nvPicPr>
        <p:blipFill rotWithShape="1">
          <a:blip r:embed="rId3">
            <a:extLst>
              <a:ext uri="{28A0092B-C50C-407E-A947-70E740481C1C}">
                <a14:useLocalDpi xmlns:a14="http://schemas.microsoft.com/office/drawing/2010/main" val="0"/>
              </a:ext>
            </a:extLst>
          </a:blip>
          <a:srcRect t="9397" r="7464"/>
          <a:stretch/>
        </p:blipFill>
        <p:spPr>
          <a:xfrm>
            <a:off x="3044654" y="2732048"/>
            <a:ext cx="3055240" cy="3739235"/>
          </a:xfrm>
          <a:prstGeom prst="rect">
            <a:avLst/>
          </a:prstGeom>
        </p:spPr>
      </p:pic>
      <p:pic>
        <p:nvPicPr>
          <p:cNvPr id="24" name="図 23">
            <a:extLst>
              <a:ext uri="{FF2B5EF4-FFF2-40B4-BE49-F238E27FC236}">
                <a16:creationId xmlns:a16="http://schemas.microsoft.com/office/drawing/2014/main" id="{C17C0A37-7197-49C3-9183-199BD9D2A61B}"/>
              </a:ext>
            </a:extLst>
          </p:cNvPr>
          <p:cNvPicPr>
            <a:picLocks noChangeAspect="1"/>
          </p:cNvPicPr>
          <p:nvPr/>
        </p:nvPicPr>
        <p:blipFill rotWithShape="1">
          <a:blip r:embed="rId4">
            <a:extLst>
              <a:ext uri="{28A0092B-C50C-407E-A947-70E740481C1C}">
                <a14:useLocalDpi xmlns:a14="http://schemas.microsoft.com/office/drawing/2010/main" val="0"/>
              </a:ext>
            </a:extLst>
          </a:blip>
          <a:srcRect t="9397" r="7800"/>
          <a:stretch/>
        </p:blipFill>
        <p:spPr>
          <a:xfrm>
            <a:off x="6099894" y="2732048"/>
            <a:ext cx="3044106" cy="3739236"/>
          </a:xfrm>
          <a:prstGeom prst="rect">
            <a:avLst/>
          </a:prstGeom>
        </p:spPr>
      </p:pic>
      <p:sp>
        <p:nvSpPr>
          <p:cNvPr id="5" name="正方形/長方形 4">
            <a:extLst>
              <a:ext uri="{FF2B5EF4-FFF2-40B4-BE49-F238E27FC236}">
                <a16:creationId xmlns:a16="http://schemas.microsoft.com/office/drawing/2014/main" id="{0C037CBC-1126-4723-BD9E-01A68C4F381F}"/>
              </a:ext>
            </a:extLst>
          </p:cNvPr>
          <p:cNvSpPr/>
          <p:nvPr/>
        </p:nvSpPr>
        <p:spPr>
          <a:xfrm>
            <a:off x="615441" y="2361346"/>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Cross array</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8CBFC2E-9F56-4CBB-9513-883FB7E27304}"/>
              </a:ext>
            </a:extLst>
          </p:cNvPr>
          <p:cNvSpPr/>
          <p:nvPr/>
        </p:nvSpPr>
        <p:spPr>
          <a:xfrm>
            <a:off x="3659821" y="235784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Horizontal array</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C38B7397-B2D7-4A5A-B332-25F0D335336C}"/>
              </a:ext>
            </a:extLst>
          </p:cNvPr>
          <p:cNvSpPr/>
          <p:nvPr/>
        </p:nvSpPr>
        <p:spPr>
          <a:xfrm>
            <a:off x="6709768" y="2364066"/>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Vertical array</a:t>
            </a:r>
            <a:endParaRPr kumimoji="1" lang="ja-JP" altLang="en-US" dirty="0">
              <a:solidFill>
                <a:schemeClr val="tx1"/>
              </a:solidFill>
            </a:endParaRPr>
          </a:p>
        </p:txBody>
      </p:sp>
    </p:spTree>
    <p:extLst>
      <p:ext uri="{BB962C8B-B14F-4D97-AF65-F5344CB8AC3E}">
        <p14:creationId xmlns:p14="http://schemas.microsoft.com/office/powerpoint/2010/main" val="4019552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48A01584-E864-4D3B-9F6D-0C32C7DC70FD}"/>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DD1AF543-E47A-4170-8D27-4AFDE8332ABF}"/>
              </a:ext>
            </a:extLst>
          </p:cNvPr>
          <p:cNvCxnSpPr>
            <a:cxnSpLocks/>
          </p:cNvCxnSpPr>
          <p:nvPr/>
        </p:nvCxnSpPr>
        <p:spPr>
          <a:xfrm>
            <a:off x="326427" y="1197151"/>
            <a:ext cx="0" cy="17555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リーフォーム: 図形 10">
            <a:extLst>
              <a:ext uri="{FF2B5EF4-FFF2-40B4-BE49-F238E27FC236}">
                <a16:creationId xmlns:a16="http://schemas.microsoft.com/office/drawing/2014/main" id="{CE821AB6-8F51-445B-AF99-529CC9D4EB71}"/>
              </a:ext>
            </a:extLst>
          </p:cNvPr>
          <p:cNvSpPr>
            <a:spLocks noChangeAspect="1"/>
          </p:cNvSpPr>
          <p:nvPr/>
        </p:nvSpPr>
        <p:spPr>
          <a:xfrm>
            <a:off x="310552" y="747151"/>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F610681A-06C7-402C-A449-C6A8634E646D}"/>
              </a:ext>
            </a:extLst>
          </p:cNvPr>
          <p:cNvSpPr>
            <a:spLocks noGrp="1"/>
          </p:cNvSpPr>
          <p:nvPr>
            <p:ph type="sldNum" sz="quarter" idx="12"/>
          </p:nvPr>
        </p:nvSpPr>
        <p:spPr/>
        <p:txBody>
          <a:bodyPr/>
          <a:lstStyle/>
          <a:p>
            <a:fld id="{4611F9C2-6641-4325-A1B0-8726CAAFC082}" type="slidenum">
              <a:rPr kumimoji="1" lang="ja-JP" altLang="en-US" smtClean="0"/>
              <a:t>48</a:t>
            </a:fld>
            <a:endParaRPr kumimoji="1" lang="ja-JP" altLang="en-US"/>
          </a:p>
        </p:txBody>
      </p:sp>
      <p:sp>
        <p:nvSpPr>
          <p:cNvPr id="3" name="楕円 2">
            <a:extLst>
              <a:ext uri="{FF2B5EF4-FFF2-40B4-BE49-F238E27FC236}">
                <a16:creationId xmlns:a16="http://schemas.microsoft.com/office/drawing/2014/main" id="{A94CFFC2-4620-4BD7-9419-ADB500B10CDE}"/>
              </a:ext>
            </a:extLst>
          </p:cNvPr>
          <p:cNvSpPr>
            <a:spLocks noChangeAspect="1"/>
          </p:cNvSpPr>
          <p:nvPr/>
        </p:nvSpPr>
        <p:spPr>
          <a:xfrm>
            <a:off x="493196" y="840692"/>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B3C7810-566D-4A93-9360-7156785B6950}"/>
              </a:ext>
            </a:extLst>
          </p:cNvPr>
          <p:cNvSpPr>
            <a:spLocks noChangeAspect="1"/>
          </p:cNvSpPr>
          <p:nvPr/>
        </p:nvSpPr>
        <p:spPr>
          <a:xfrm>
            <a:off x="1321457" y="840692"/>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07BDABE-D4C4-45B8-888C-FFF596FB2BDE}"/>
              </a:ext>
            </a:extLst>
          </p:cNvPr>
          <p:cNvSpPr>
            <a:spLocks noChangeAspect="1"/>
          </p:cNvSpPr>
          <p:nvPr/>
        </p:nvSpPr>
        <p:spPr>
          <a:xfrm>
            <a:off x="2149718" y="840326"/>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9804B50-A71E-4864-AEA4-92E000A235CE}"/>
              </a:ext>
            </a:extLst>
          </p:cNvPr>
          <p:cNvSpPr/>
          <p:nvPr/>
        </p:nvSpPr>
        <p:spPr>
          <a:xfrm>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226395E-BFF5-4F71-AECD-76577F80C7EE}"/>
              </a:ext>
            </a:extLst>
          </p:cNvPr>
          <p:cNvSpPr/>
          <p:nvPr/>
        </p:nvSpPr>
        <p:spPr>
          <a:xfrm rot="5400000">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03DB586-16D1-4278-9719-235B75263882}"/>
              </a:ext>
            </a:extLst>
          </p:cNvPr>
          <p:cNvCxnSpPr>
            <a:cxnSpLocks/>
          </p:cNvCxnSpPr>
          <p:nvPr/>
        </p:nvCxnSpPr>
        <p:spPr>
          <a:xfrm>
            <a:off x="2995605" y="3954300"/>
            <a:ext cx="2080916"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1A430A2-F3F2-49A6-B3E4-D51ABD0766C1}"/>
              </a:ext>
            </a:extLst>
          </p:cNvPr>
          <p:cNvCxnSpPr>
            <a:cxnSpLocks/>
          </p:cNvCxnSpPr>
          <p:nvPr/>
        </p:nvCxnSpPr>
        <p:spPr>
          <a:xfrm>
            <a:off x="7023100" y="3954300"/>
            <a:ext cx="1766838"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84987B9-4570-4F3E-AA26-A288E37A60A9}"/>
              </a:ext>
            </a:extLst>
          </p:cNvPr>
          <p:cNvCxnSpPr>
            <a:cxnSpLocks/>
          </p:cNvCxnSpPr>
          <p:nvPr/>
        </p:nvCxnSpPr>
        <p:spPr>
          <a:xfrm>
            <a:off x="6002538" y="4997450"/>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C2499DA-DE09-41EB-897F-B72AFBDDB305}"/>
              </a:ext>
            </a:extLst>
          </p:cNvPr>
          <p:cNvCxnSpPr>
            <a:cxnSpLocks/>
          </p:cNvCxnSpPr>
          <p:nvPr/>
        </p:nvCxnSpPr>
        <p:spPr>
          <a:xfrm>
            <a:off x="6004326" y="926601"/>
            <a:ext cx="0" cy="2080916"/>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CD4AE12-0C14-4EDF-A85C-D435AF769626}"/>
              </a:ext>
            </a:extLst>
          </p:cNvPr>
          <p:cNvCxnSpPr>
            <a:cxnSpLocks/>
          </p:cNvCxnSpPr>
          <p:nvPr/>
        </p:nvCxnSpPr>
        <p:spPr>
          <a:xfrm>
            <a:off x="5531386" y="4901083"/>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38197BB-27B0-4F9B-9026-35E1CD3C14B5}"/>
              </a:ext>
            </a:extLst>
          </p:cNvPr>
          <p:cNvCxnSpPr>
            <a:cxnSpLocks/>
          </p:cNvCxnSpPr>
          <p:nvPr/>
        </p:nvCxnSpPr>
        <p:spPr>
          <a:xfrm>
            <a:off x="6071138" y="3007517"/>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D116CA-4EC4-40D0-AA27-7AE67A8235B9}"/>
              </a:ext>
            </a:extLst>
          </p:cNvPr>
          <p:cNvCxnSpPr>
            <a:cxnSpLocks/>
          </p:cNvCxnSpPr>
          <p:nvPr/>
        </p:nvCxnSpPr>
        <p:spPr>
          <a:xfrm rot="5400000">
            <a:off x="6763288" y="423056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EEB12AB-4A4D-4B7E-9BD4-49D4CF7790D8}"/>
              </a:ext>
            </a:extLst>
          </p:cNvPr>
          <p:cNvCxnSpPr>
            <a:cxnSpLocks/>
          </p:cNvCxnSpPr>
          <p:nvPr/>
        </p:nvCxnSpPr>
        <p:spPr>
          <a:xfrm rot="5400000">
            <a:off x="4889465" y="367811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C29427B8-2B5E-4076-8F93-1A6E5D2AC909}"/>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375022" y="5229606"/>
            <a:ext cx="2685678" cy="1093537"/>
          </a:xfrm>
          <a:prstGeom prst="rect">
            <a:avLst/>
          </a:prstGeom>
        </p:spPr>
      </p:pic>
      <p:pic>
        <p:nvPicPr>
          <p:cNvPr id="31" name="図 30">
            <a:extLst>
              <a:ext uri="{FF2B5EF4-FFF2-40B4-BE49-F238E27FC236}">
                <a16:creationId xmlns:a16="http://schemas.microsoft.com/office/drawing/2014/main" id="{F34EB42F-7181-4CC4-BDB2-6B1961D4E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1407" y="5489122"/>
            <a:ext cx="954916" cy="926355"/>
          </a:xfrm>
          <a:prstGeom prst="rect">
            <a:avLst/>
          </a:prstGeom>
        </p:spPr>
      </p:pic>
      <p:pic>
        <p:nvPicPr>
          <p:cNvPr id="32" name="図 31">
            <a:extLst>
              <a:ext uri="{FF2B5EF4-FFF2-40B4-BE49-F238E27FC236}">
                <a16:creationId xmlns:a16="http://schemas.microsoft.com/office/drawing/2014/main" id="{35372AEA-CF38-4117-8AA9-5EDA757B6844}"/>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3649880" y="5671757"/>
            <a:ext cx="386183" cy="389532"/>
          </a:xfrm>
          <a:prstGeom prst="rect">
            <a:avLst/>
          </a:prstGeom>
        </p:spPr>
      </p:pic>
      <p:cxnSp>
        <p:nvCxnSpPr>
          <p:cNvPr id="33" name="直線矢印コネクタ 32">
            <a:extLst>
              <a:ext uri="{FF2B5EF4-FFF2-40B4-BE49-F238E27FC236}">
                <a16:creationId xmlns:a16="http://schemas.microsoft.com/office/drawing/2014/main" id="{38725A2D-C91C-41F7-A0DF-67AC4A0412EA}"/>
              </a:ext>
            </a:extLst>
          </p:cNvPr>
          <p:cNvCxnSpPr>
            <a:cxnSpLocks/>
          </p:cNvCxnSpPr>
          <p:nvPr/>
        </p:nvCxnSpPr>
        <p:spPr>
          <a:xfrm>
            <a:off x="1032578" y="630224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フリーフォーム: 図形 33">
            <a:extLst>
              <a:ext uri="{FF2B5EF4-FFF2-40B4-BE49-F238E27FC236}">
                <a16:creationId xmlns:a16="http://schemas.microsoft.com/office/drawing/2014/main" id="{3D3AF2DA-D0CB-4591-8F04-8126986D0414}"/>
              </a:ext>
            </a:extLst>
          </p:cNvPr>
          <p:cNvSpPr/>
          <p:nvPr/>
        </p:nvSpPr>
        <p:spPr>
          <a:xfrm rot="16200000">
            <a:off x="1918210" y="578148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35" name="直線矢印コネクタ 34">
            <a:extLst>
              <a:ext uri="{FF2B5EF4-FFF2-40B4-BE49-F238E27FC236}">
                <a16:creationId xmlns:a16="http://schemas.microsoft.com/office/drawing/2014/main" id="{EC4792A1-EEF5-4F98-9C8A-269EF21C84BF}"/>
              </a:ext>
            </a:extLst>
          </p:cNvPr>
          <p:cNvCxnSpPr>
            <a:cxnSpLocks/>
            <a:stCxn id="32" idx="1"/>
          </p:cNvCxnSpPr>
          <p:nvPr/>
        </p:nvCxnSpPr>
        <p:spPr>
          <a:xfrm flipH="1">
            <a:off x="3059197" y="586652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E5F2CC8E-7075-4046-8300-E11BA7D66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4D95E5DC-6DB0-44F1-8CF4-D9DDB7F9B3A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46" name="グループ化 45">
            <a:extLst>
              <a:ext uri="{FF2B5EF4-FFF2-40B4-BE49-F238E27FC236}">
                <a16:creationId xmlns:a16="http://schemas.microsoft.com/office/drawing/2014/main" id="{DA2E5A07-62C6-46C4-8D19-2F1CC14F90CB}"/>
              </a:ext>
            </a:extLst>
          </p:cNvPr>
          <p:cNvGrpSpPr>
            <a:grpSpLocks noChangeAspect="1"/>
          </p:cNvGrpSpPr>
          <p:nvPr/>
        </p:nvGrpSpPr>
        <p:grpSpPr>
          <a:xfrm>
            <a:off x="5786952" y="3737923"/>
            <a:ext cx="471242" cy="477443"/>
            <a:chOff x="5531296" y="3489701"/>
            <a:chExt cx="959786" cy="972415"/>
          </a:xfrm>
        </p:grpSpPr>
        <p:sp>
          <p:nvSpPr>
            <p:cNvPr id="42" name="円弧 41">
              <a:extLst>
                <a:ext uri="{FF2B5EF4-FFF2-40B4-BE49-F238E27FC236}">
                  <a16:creationId xmlns:a16="http://schemas.microsoft.com/office/drawing/2014/main" id="{805A03F8-3EB8-4F9F-9ABE-8FDAB0BC255F}"/>
                </a:ext>
              </a:extLst>
            </p:cNvPr>
            <p:cNvSpPr>
              <a:spLocks noChangeAspect="1"/>
            </p:cNvSpPr>
            <p:nvPr/>
          </p:nvSpPr>
          <p:spPr>
            <a:xfrm>
              <a:off x="5531386" y="3990964"/>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a:extLst>
                <a:ext uri="{FF2B5EF4-FFF2-40B4-BE49-F238E27FC236}">
                  <a16:creationId xmlns:a16="http://schemas.microsoft.com/office/drawing/2014/main" id="{E878B4F1-E513-40A6-864E-536779F53FEF}"/>
                </a:ext>
              </a:extLst>
            </p:cNvPr>
            <p:cNvSpPr>
              <a:spLocks noChangeAspect="1"/>
            </p:cNvSpPr>
            <p:nvPr/>
          </p:nvSpPr>
          <p:spPr>
            <a:xfrm rot="16200000">
              <a:off x="6019930" y="3990964"/>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円弧 43">
              <a:extLst>
                <a:ext uri="{FF2B5EF4-FFF2-40B4-BE49-F238E27FC236}">
                  <a16:creationId xmlns:a16="http://schemas.microsoft.com/office/drawing/2014/main" id="{5A537AB9-8A45-4796-ABA2-0EF5C1A75903}"/>
                </a:ext>
              </a:extLst>
            </p:cNvPr>
            <p:cNvSpPr>
              <a:spLocks noChangeAspect="1"/>
            </p:cNvSpPr>
            <p:nvPr/>
          </p:nvSpPr>
          <p:spPr>
            <a:xfrm rot="5400000">
              <a:off x="5531296" y="3499696"/>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円弧 44">
              <a:extLst>
                <a:ext uri="{FF2B5EF4-FFF2-40B4-BE49-F238E27FC236}">
                  <a16:creationId xmlns:a16="http://schemas.microsoft.com/office/drawing/2014/main" id="{0E6C0A9C-A91D-4705-8752-0C3E8E835E21}"/>
                </a:ext>
              </a:extLst>
            </p:cNvPr>
            <p:cNvSpPr>
              <a:spLocks noChangeAspect="1"/>
            </p:cNvSpPr>
            <p:nvPr/>
          </p:nvSpPr>
          <p:spPr>
            <a:xfrm rot="10800000">
              <a:off x="6019930" y="3489701"/>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pic>
        <p:nvPicPr>
          <p:cNvPr id="54" name="図 53">
            <a:extLst>
              <a:ext uri="{FF2B5EF4-FFF2-40B4-BE49-F238E27FC236}">
                <a16:creationId xmlns:a16="http://schemas.microsoft.com/office/drawing/2014/main" id="{190072CA-AD03-4206-8C3C-1B0DB6136BFF}"/>
              </a:ext>
            </a:extLst>
          </p:cNvPr>
          <p:cNvPicPr>
            <a:picLocks noChangeAspect="1"/>
          </p:cNvPicPr>
          <p:nvPr/>
        </p:nvPicPr>
        <p:blipFill>
          <a:blip r:embed="rId5"/>
          <a:stretch>
            <a:fillRect/>
          </a:stretch>
        </p:blipFill>
        <p:spPr>
          <a:xfrm>
            <a:off x="5316253" y="3054306"/>
            <a:ext cx="801645" cy="645917"/>
          </a:xfrm>
          <a:prstGeom prst="rect">
            <a:avLst/>
          </a:prstGeom>
        </p:spPr>
      </p:pic>
      <p:cxnSp>
        <p:nvCxnSpPr>
          <p:cNvPr id="57" name="直線コネクタ 56">
            <a:extLst>
              <a:ext uri="{FF2B5EF4-FFF2-40B4-BE49-F238E27FC236}">
                <a16:creationId xmlns:a16="http://schemas.microsoft.com/office/drawing/2014/main" id="{CBA78581-9087-45EB-9914-EBF6E007555B}"/>
              </a:ext>
            </a:extLst>
          </p:cNvPr>
          <p:cNvCxnSpPr>
            <a:cxnSpLocks/>
          </p:cNvCxnSpPr>
          <p:nvPr/>
        </p:nvCxnSpPr>
        <p:spPr>
          <a:xfrm rot="2503421">
            <a:off x="7663206" y="5169544"/>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62" name="グループ化 61">
            <a:extLst>
              <a:ext uri="{FF2B5EF4-FFF2-40B4-BE49-F238E27FC236}">
                <a16:creationId xmlns:a16="http://schemas.microsoft.com/office/drawing/2014/main" id="{E1A8ADBA-9E84-465C-80C7-1882303D0DD3}"/>
              </a:ext>
            </a:extLst>
          </p:cNvPr>
          <p:cNvGrpSpPr/>
          <p:nvPr/>
        </p:nvGrpSpPr>
        <p:grpSpPr>
          <a:xfrm>
            <a:off x="5687486" y="3598961"/>
            <a:ext cx="930818" cy="1058061"/>
            <a:chOff x="7019134" y="5001574"/>
            <a:chExt cx="930818" cy="1058061"/>
          </a:xfrm>
        </p:grpSpPr>
        <p:pic>
          <p:nvPicPr>
            <p:cNvPr id="58" name="図 57">
              <a:extLst>
                <a:ext uri="{FF2B5EF4-FFF2-40B4-BE49-F238E27FC236}">
                  <a16:creationId xmlns:a16="http://schemas.microsoft.com/office/drawing/2014/main" id="{20100113-700D-4FF5-84D3-4639CC750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03421">
              <a:off x="7004854" y="5118999"/>
              <a:ext cx="954916" cy="926355"/>
            </a:xfrm>
            <a:prstGeom prst="rect">
              <a:avLst/>
            </a:prstGeom>
          </p:spPr>
        </p:pic>
        <p:sp>
          <p:nvSpPr>
            <p:cNvPr id="59" name="フリーフォーム: 図形 58">
              <a:extLst>
                <a:ext uri="{FF2B5EF4-FFF2-40B4-BE49-F238E27FC236}">
                  <a16:creationId xmlns:a16="http://schemas.microsoft.com/office/drawing/2014/main" id="{DB15FCC0-32B5-4831-AA9D-1C867B3EBB72}"/>
                </a:ext>
              </a:extLst>
            </p:cNvPr>
            <p:cNvSpPr/>
            <p:nvPr/>
          </p:nvSpPr>
          <p:spPr>
            <a:xfrm rot="13303421">
              <a:off x="7737190" y="5001574"/>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38" name="図 37">
            <a:extLst>
              <a:ext uri="{FF2B5EF4-FFF2-40B4-BE49-F238E27FC236}">
                <a16:creationId xmlns:a16="http://schemas.microsoft.com/office/drawing/2014/main" id="{C209A66D-7829-40F7-A09B-5442D9D1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5"/>
            <a:ext cx="954916" cy="926355"/>
          </a:xfrm>
          <a:prstGeom prst="rect">
            <a:avLst/>
          </a:prstGeom>
        </p:spPr>
      </p:pic>
      <p:pic>
        <p:nvPicPr>
          <p:cNvPr id="39" name="図 38">
            <a:extLst>
              <a:ext uri="{FF2B5EF4-FFF2-40B4-BE49-F238E27FC236}">
                <a16:creationId xmlns:a16="http://schemas.microsoft.com/office/drawing/2014/main" id="{5F811CC3-4BA9-47F7-A0D4-B728927E74F5}"/>
              </a:ext>
            </a:extLst>
          </p:cNvPr>
          <p:cNvPicPr>
            <a:picLocks noChangeAspect="1"/>
          </p:cNvPicPr>
          <p:nvPr/>
        </p:nvPicPr>
        <p:blipFill>
          <a:blip r:embed="rId5"/>
          <a:stretch>
            <a:fillRect/>
          </a:stretch>
        </p:blipFill>
        <p:spPr>
          <a:xfrm>
            <a:off x="5316253" y="3054307"/>
            <a:ext cx="801645" cy="645917"/>
          </a:xfrm>
          <a:prstGeom prst="rect">
            <a:avLst/>
          </a:prstGeom>
        </p:spPr>
      </p:pic>
      <p:sp>
        <p:nvSpPr>
          <p:cNvPr id="40" name="正方形/長方形 39">
            <a:extLst>
              <a:ext uri="{FF2B5EF4-FFF2-40B4-BE49-F238E27FC236}">
                <a16:creationId xmlns:a16="http://schemas.microsoft.com/office/drawing/2014/main" id="{2A665C71-36CE-4C0F-9FD1-3084534E4820}"/>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2C9CB709-FF1E-4EEF-A12A-42D25D383B42}"/>
              </a:ext>
            </a:extLst>
          </p:cNvPr>
          <p:cNvCxnSpPr>
            <a:cxnSpLocks/>
          </p:cNvCxnSpPr>
          <p:nvPr/>
        </p:nvCxnSpPr>
        <p:spPr>
          <a:xfrm>
            <a:off x="6002538" y="4997451"/>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29B3558A-37BB-4F6A-9B2E-48126C73B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6"/>
            <a:ext cx="954916" cy="926355"/>
          </a:xfrm>
          <a:prstGeom prst="rect">
            <a:avLst/>
          </a:prstGeom>
        </p:spPr>
      </p:pic>
    </p:spTree>
    <p:extLst>
      <p:ext uri="{BB962C8B-B14F-4D97-AF65-F5344CB8AC3E}">
        <p14:creationId xmlns:p14="http://schemas.microsoft.com/office/powerpoint/2010/main" val="4084199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2A665C71-36CE-4C0F-9FD1-3084534E4820}"/>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48A01584-E864-4D3B-9F6D-0C32C7DC70FD}"/>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DD1AF543-E47A-4170-8D27-4AFDE8332ABF}"/>
              </a:ext>
            </a:extLst>
          </p:cNvPr>
          <p:cNvCxnSpPr>
            <a:cxnSpLocks/>
          </p:cNvCxnSpPr>
          <p:nvPr/>
        </p:nvCxnSpPr>
        <p:spPr>
          <a:xfrm>
            <a:off x="326427" y="1197151"/>
            <a:ext cx="0" cy="17555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リーフォーム: 図形 10">
            <a:extLst>
              <a:ext uri="{FF2B5EF4-FFF2-40B4-BE49-F238E27FC236}">
                <a16:creationId xmlns:a16="http://schemas.microsoft.com/office/drawing/2014/main" id="{CE821AB6-8F51-445B-AF99-529CC9D4EB71}"/>
              </a:ext>
            </a:extLst>
          </p:cNvPr>
          <p:cNvSpPr>
            <a:spLocks noChangeAspect="1"/>
          </p:cNvSpPr>
          <p:nvPr/>
        </p:nvSpPr>
        <p:spPr>
          <a:xfrm>
            <a:off x="310552" y="747151"/>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F610681A-06C7-402C-A449-C6A8634E646D}"/>
              </a:ext>
            </a:extLst>
          </p:cNvPr>
          <p:cNvSpPr>
            <a:spLocks noGrp="1"/>
          </p:cNvSpPr>
          <p:nvPr>
            <p:ph type="sldNum" sz="quarter" idx="12"/>
          </p:nvPr>
        </p:nvSpPr>
        <p:spPr/>
        <p:txBody>
          <a:bodyPr/>
          <a:lstStyle/>
          <a:p>
            <a:fld id="{4611F9C2-6641-4325-A1B0-8726CAAFC082}" type="slidenum">
              <a:rPr kumimoji="1" lang="ja-JP" altLang="en-US" smtClean="0"/>
              <a:t>49</a:t>
            </a:fld>
            <a:endParaRPr kumimoji="1" lang="ja-JP" altLang="en-US"/>
          </a:p>
        </p:txBody>
      </p:sp>
      <p:sp>
        <p:nvSpPr>
          <p:cNvPr id="3" name="楕円 2">
            <a:extLst>
              <a:ext uri="{FF2B5EF4-FFF2-40B4-BE49-F238E27FC236}">
                <a16:creationId xmlns:a16="http://schemas.microsoft.com/office/drawing/2014/main" id="{A94CFFC2-4620-4BD7-9419-ADB500B10CDE}"/>
              </a:ext>
            </a:extLst>
          </p:cNvPr>
          <p:cNvSpPr>
            <a:spLocks noChangeAspect="1"/>
          </p:cNvSpPr>
          <p:nvPr/>
        </p:nvSpPr>
        <p:spPr>
          <a:xfrm>
            <a:off x="493196" y="840692"/>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B3C7810-566D-4A93-9360-7156785B6950}"/>
              </a:ext>
            </a:extLst>
          </p:cNvPr>
          <p:cNvSpPr>
            <a:spLocks noChangeAspect="1"/>
          </p:cNvSpPr>
          <p:nvPr/>
        </p:nvSpPr>
        <p:spPr>
          <a:xfrm>
            <a:off x="1321457" y="840692"/>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07BDABE-D4C4-45B8-888C-FFF596FB2BDE}"/>
              </a:ext>
            </a:extLst>
          </p:cNvPr>
          <p:cNvSpPr>
            <a:spLocks noChangeAspect="1"/>
          </p:cNvSpPr>
          <p:nvPr/>
        </p:nvSpPr>
        <p:spPr>
          <a:xfrm>
            <a:off x="2149718" y="840326"/>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9804B50-A71E-4864-AEA4-92E000A235CE}"/>
              </a:ext>
            </a:extLst>
          </p:cNvPr>
          <p:cNvSpPr/>
          <p:nvPr/>
        </p:nvSpPr>
        <p:spPr>
          <a:xfrm>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03DB586-16D1-4278-9719-235B75263882}"/>
              </a:ext>
            </a:extLst>
          </p:cNvPr>
          <p:cNvCxnSpPr>
            <a:cxnSpLocks/>
          </p:cNvCxnSpPr>
          <p:nvPr/>
        </p:nvCxnSpPr>
        <p:spPr>
          <a:xfrm>
            <a:off x="2995605" y="3954300"/>
            <a:ext cx="2080916"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1A430A2-F3F2-49A6-B3E4-D51ABD0766C1}"/>
              </a:ext>
            </a:extLst>
          </p:cNvPr>
          <p:cNvCxnSpPr>
            <a:cxnSpLocks/>
          </p:cNvCxnSpPr>
          <p:nvPr/>
        </p:nvCxnSpPr>
        <p:spPr>
          <a:xfrm>
            <a:off x="7023100" y="3954300"/>
            <a:ext cx="1766838"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84987B9-4570-4F3E-AA26-A288E37A60A9}"/>
              </a:ext>
            </a:extLst>
          </p:cNvPr>
          <p:cNvCxnSpPr>
            <a:cxnSpLocks/>
          </p:cNvCxnSpPr>
          <p:nvPr/>
        </p:nvCxnSpPr>
        <p:spPr>
          <a:xfrm>
            <a:off x="6002538" y="4997450"/>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CD4AE12-0C14-4EDF-A85C-D435AF769626}"/>
              </a:ext>
            </a:extLst>
          </p:cNvPr>
          <p:cNvCxnSpPr>
            <a:cxnSpLocks/>
          </p:cNvCxnSpPr>
          <p:nvPr/>
        </p:nvCxnSpPr>
        <p:spPr>
          <a:xfrm>
            <a:off x="5531386" y="4901083"/>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D116CA-4EC4-40D0-AA27-7AE67A8235B9}"/>
              </a:ext>
            </a:extLst>
          </p:cNvPr>
          <p:cNvCxnSpPr>
            <a:cxnSpLocks/>
          </p:cNvCxnSpPr>
          <p:nvPr/>
        </p:nvCxnSpPr>
        <p:spPr>
          <a:xfrm rot="5400000">
            <a:off x="6763288" y="423056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EEB12AB-4A4D-4B7E-9BD4-49D4CF7790D8}"/>
              </a:ext>
            </a:extLst>
          </p:cNvPr>
          <p:cNvCxnSpPr>
            <a:cxnSpLocks/>
          </p:cNvCxnSpPr>
          <p:nvPr/>
        </p:nvCxnSpPr>
        <p:spPr>
          <a:xfrm rot="5400000">
            <a:off x="4889465" y="367811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C29427B8-2B5E-4076-8F93-1A6E5D2AC909}"/>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375022" y="5229606"/>
            <a:ext cx="2685678" cy="1093537"/>
          </a:xfrm>
          <a:prstGeom prst="rect">
            <a:avLst/>
          </a:prstGeom>
        </p:spPr>
      </p:pic>
      <p:pic>
        <p:nvPicPr>
          <p:cNvPr id="31" name="図 30">
            <a:extLst>
              <a:ext uri="{FF2B5EF4-FFF2-40B4-BE49-F238E27FC236}">
                <a16:creationId xmlns:a16="http://schemas.microsoft.com/office/drawing/2014/main" id="{F34EB42F-7181-4CC4-BDB2-6B1961D4E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1407" y="5489122"/>
            <a:ext cx="954916" cy="926355"/>
          </a:xfrm>
          <a:prstGeom prst="rect">
            <a:avLst/>
          </a:prstGeom>
        </p:spPr>
      </p:pic>
      <p:pic>
        <p:nvPicPr>
          <p:cNvPr id="32" name="図 31">
            <a:extLst>
              <a:ext uri="{FF2B5EF4-FFF2-40B4-BE49-F238E27FC236}">
                <a16:creationId xmlns:a16="http://schemas.microsoft.com/office/drawing/2014/main" id="{35372AEA-CF38-4117-8AA9-5EDA757B6844}"/>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3649880" y="5671757"/>
            <a:ext cx="386183" cy="389532"/>
          </a:xfrm>
          <a:prstGeom prst="rect">
            <a:avLst/>
          </a:prstGeom>
        </p:spPr>
      </p:pic>
      <p:cxnSp>
        <p:nvCxnSpPr>
          <p:cNvPr id="33" name="直線矢印コネクタ 32">
            <a:extLst>
              <a:ext uri="{FF2B5EF4-FFF2-40B4-BE49-F238E27FC236}">
                <a16:creationId xmlns:a16="http://schemas.microsoft.com/office/drawing/2014/main" id="{38725A2D-C91C-41F7-A0DF-67AC4A0412EA}"/>
              </a:ext>
            </a:extLst>
          </p:cNvPr>
          <p:cNvCxnSpPr>
            <a:cxnSpLocks/>
          </p:cNvCxnSpPr>
          <p:nvPr/>
        </p:nvCxnSpPr>
        <p:spPr>
          <a:xfrm>
            <a:off x="1032578" y="630224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フリーフォーム: 図形 33">
            <a:extLst>
              <a:ext uri="{FF2B5EF4-FFF2-40B4-BE49-F238E27FC236}">
                <a16:creationId xmlns:a16="http://schemas.microsoft.com/office/drawing/2014/main" id="{3D3AF2DA-D0CB-4591-8F04-8126986D0414}"/>
              </a:ext>
            </a:extLst>
          </p:cNvPr>
          <p:cNvSpPr/>
          <p:nvPr/>
        </p:nvSpPr>
        <p:spPr>
          <a:xfrm rot="16200000">
            <a:off x="1918210" y="578148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35" name="直線矢印コネクタ 34">
            <a:extLst>
              <a:ext uri="{FF2B5EF4-FFF2-40B4-BE49-F238E27FC236}">
                <a16:creationId xmlns:a16="http://schemas.microsoft.com/office/drawing/2014/main" id="{EC4792A1-EEF5-4F98-9C8A-269EF21C84BF}"/>
              </a:ext>
            </a:extLst>
          </p:cNvPr>
          <p:cNvCxnSpPr>
            <a:cxnSpLocks/>
            <a:stCxn id="32" idx="1"/>
          </p:cNvCxnSpPr>
          <p:nvPr/>
        </p:nvCxnSpPr>
        <p:spPr>
          <a:xfrm flipH="1">
            <a:off x="3059197" y="586652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E5F2CC8E-7075-4046-8300-E11BA7D66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4D95E5DC-6DB0-44F1-8CF4-D9DDB7F9B3A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54" name="図 53">
            <a:extLst>
              <a:ext uri="{FF2B5EF4-FFF2-40B4-BE49-F238E27FC236}">
                <a16:creationId xmlns:a16="http://schemas.microsoft.com/office/drawing/2014/main" id="{190072CA-AD03-4206-8C3C-1B0DB6136BFF}"/>
              </a:ext>
            </a:extLst>
          </p:cNvPr>
          <p:cNvPicPr>
            <a:picLocks noChangeAspect="1"/>
          </p:cNvPicPr>
          <p:nvPr/>
        </p:nvPicPr>
        <p:blipFill>
          <a:blip r:embed="rId5"/>
          <a:stretch>
            <a:fillRect/>
          </a:stretch>
        </p:blipFill>
        <p:spPr>
          <a:xfrm>
            <a:off x="5316253" y="3054306"/>
            <a:ext cx="801645" cy="645917"/>
          </a:xfrm>
          <a:prstGeom prst="rect">
            <a:avLst/>
          </a:prstGeom>
        </p:spPr>
      </p:pic>
      <p:cxnSp>
        <p:nvCxnSpPr>
          <p:cNvPr id="57" name="直線コネクタ 56">
            <a:extLst>
              <a:ext uri="{FF2B5EF4-FFF2-40B4-BE49-F238E27FC236}">
                <a16:creationId xmlns:a16="http://schemas.microsoft.com/office/drawing/2014/main" id="{CBA78581-9087-45EB-9914-EBF6E007555B}"/>
              </a:ext>
            </a:extLst>
          </p:cNvPr>
          <p:cNvCxnSpPr>
            <a:cxnSpLocks/>
          </p:cNvCxnSpPr>
          <p:nvPr/>
        </p:nvCxnSpPr>
        <p:spPr>
          <a:xfrm rot="2503421">
            <a:off x="7663206" y="5169544"/>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C209A66D-7829-40F7-A09B-5442D9D1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5"/>
            <a:ext cx="954916" cy="926355"/>
          </a:xfrm>
          <a:prstGeom prst="rect">
            <a:avLst/>
          </a:prstGeom>
        </p:spPr>
      </p:pic>
      <p:pic>
        <p:nvPicPr>
          <p:cNvPr id="39" name="図 38">
            <a:extLst>
              <a:ext uri="{FF2B5EF4-FFF2-40B4-BE49-F238E27FC236}">
                <a16:creationId xmlns:a16="http://schemas.microsoft.com/office/drawing/2014/main" id="{5F811CC3-4BA9-47F7-A0D4-B728927E74F5}"/>
              </a:ext>
            </a:extLst>
          </p:cNvPr>
          <p:cNvPicPr>
            <a:picLocks noChangeAspect="1"/>
          </p:cNvPicPr>
          <p:nvPr/>
        </p:nvPicPr>
        <p:blipFill>
          <a:blip r:embed="rId5"/>
          <a:stretch>
            <a:fillRect/>
          </a:stretch>
        </p:blipFill>
        <p:spPr>
          <a:xfrm>
            <a:off x="5316253" y="3054307"/>
            <a:ext cx="801645" cy="645917"/>
          </a:xfrm>
          <a:prstGeom prst="rect">
            <a:avLst/>
          </a:prstGeom>
        </p:spPr>
      </p:pic>
      <p:cxnSp>
        <p:nvCxnSpPr>
          <p:cNvPr id="47" name="直線コネクタ 46">
            <a:extLst>
              <a:ext uri="{FF2B5EF4-FFF2-40B4-BE49-F238E27FC236}">
                <a16:creationId xmlns:a16="http://schemas.microsoft.com/office/drawing/2014/main" id="{2C9CB709-FF1E-4EEF-A12A-42D25D383B42}"/>
              </a:ext>
            </a:extLst>
          </p:cNvPr>
          <p:cNvCxnSpPr>
            <a:cxnSpLocks/>
          </p:cNvCxnSpPr>
          <p:nvPr/>
        </p:nvCxnSpPr>
        <p:spPr>
          <a:xfrm>
            <a:off x="6002538" y="4997451"/>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29B3558A-37BB-4F6A-9B2E-48126C73B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6"/>
            <a:ext cx="954916" cy="926355"/>
          </a:xfrm>
          <a:prstGeom prst="rect">
            <a:avLst/>
          </a:prstGeom>
        </p:spPr>
      </p:pic>
    </p:spTree>
    <p:extLst>
      <p:ext uri="{BB962C8B-B14F-4D97-AF65-F5344CB8AC3E}">
        <p14:creationId xmlns:p14="http://schemas.microsoft.com/office/powerpoint/2010/main" val="730200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研究内容</a:t>
            </a:r>
            <a:endParaRPr lang="en-US" altLang="ja-JP" dirty="0"/>
          </a:p>
          <a:p>
            <a:r>
              <a:rPr lang="ja-JP" altLang="en-US" dirty="0"/>
              <a:t>アルゴリズム構築：捕捉・追尾アルゴリズムの検討 </a:t>
            </a:r>
            <a:r>
              <a:rPr lang="en-US" altLang="ja-JP" dirty="0"/>
              <a:t>[</a:t>
            </a:r>
            <a:r>
              <a:rPr lang="ja-JP" altLang="en-US" dirty="0"/>
              <a:t>業績 </a:t>
            </a:r>
            <a:r>
              <a:rPr lang="en-US" altLang="ja-JP" dirty="0"/>
              <a:t>A]</a:t>
            </a:r>
          </a:p>
          <a:p>
            <a:r>
              <a:rPr lang="ja-JP" altLang="en-US" dirty="0">
                <a:solidFill>
                  <a:schemeClr val="bg1">
                    <a:lumMod val="50000"/>
                  </a:schemeClr>
                </a:solidFill>
              </a:rPr>
              <a:t>通信性能評価：移動環境での通信実験</a:t>
            </a:r>
            <a:endParaRPr lang="en-US" altLang="ja-JP" dirty="0">
              <a:solidFill>
                <a:schemeClr val="bg1">
                  <a:lumMod val="50000"/>
                </a:schemeClr>
              </a:solidFill>
            </a:endParaRPr>
          </a:p>
          <a:p>
            <a:pPr lvl="1"/>
            <a:r>
              <a:rPr lang="ja-JP" altLang="en-US" dirty="0">
                <a:solidFill>
                  <a:schemeClr val="bg1">
                    <a:lumMod val="50000"/>
                  </a:schemeClr>
                </a:solidFill>
              </a:rPr>
              <a:t>現在は低速</a:t>
            </a:r>
            <a:r>
              <a:rPr lang="en-US" altLang="ja-JP" dirty="0">
                <a:solidFill>
                  <a:schemeClr val="bg1">
                    <a:lumMod val="50000"/>
                  </a:schemeClr>
                </a:solidFill>
              </a:rPr>
              <a:t>(10-30km/h)</a:t>
            </a:r>
            <a:r>
              <a:rPr lang="ja-JP" altLang="en-US" dirty="0">
                <a:solidFill>
                  <a:schemeClr val="bg1">
                    <a:lumMod val="50000"/>
                  </a:schemeClr>
                </a:solidFill>
              </a:rPr>
              <a:t>で実験                                              　　　　　　            将来的には高速</a:t>
            </a:r>
            <a:r>
              <a:rPr lang="en-US" altLang="ja-JP" dirty="0">
                <a:solidFill>
                  <a:schemeClr val="bg1">
                    <a:lumMod val="50000"/>
                  </a:schemeClr>
                </a:solidFill>
              </a:rPr>
              <a:t>(50-60km/h)</a:t>
            </a:r>
            <a:r>
              <a:rPr lang="ja-JP" altLang="en-US" dirty="0">
                <a:solidFill>
                  <a:schemeClr val="bg1">
                    <a:lumMod val="50000"/>
                  </a:schemeClr>
                </a:solidFill>
              </a:rPr>
              <a:t>で実験</a:t>
            </a:r>
            <a:endParaRPr lang="en-US" altLang="ja-JP" dirty="0">
              <a:solidFill>
                <a:schemeClr val="bg1">
                  <a:lumMod val="50000"/>
                </a:schemeClr>
              </a:solidFill>
            </a:endParaRP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497098"/>
            <a:ext cx="8148320" cy="83997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10364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
        <p:nvSpPr>
          <p:cNvPr id="16" name="正方形/長方形 15">
            <a:extLst>
              <a:ext uri="{FF2B5EF4-FFF2-40B4-BE49-F238E27FC236}">
                <a16:creationId xmlns:a16="http://schemas.microsoft.com/office/drawing/2014/main" id="{8DEC5364-5256-4B77-9D62-F7908CD432F2}"/>
              </a:ext>
            </a:extLst>
          </p:cNvPr>
          <p:cNvSpPr/>
          <p:nvPr/>
        </p:nvSpPr>
        <p:spPr>
          <a:xfrm>
            <a:off x="258791" y="5360903"/>
            <a:ext cx="8626414" cy="94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a:t>
            </a:r>
            <a:r>
              <a:rPr lang="ja-JP" altLang="en-US" dirty="0">
                <a:solidFill>
                  <a:schemeClr val="tx1"/>
                </a:solidFill>
              </a:rPr>
              <a:t>電子情報通信学会 </a:t>
            </a:r>
            <a:r>
              <a:rPr lang="en-US" altLang="ja-JP" dirty="0">
                <a:solidFill>
                  <a:schemeClr val="tx1"/>
                </a:solidFill>
              </a:rPr>
              <a:t>International Conference</a:t>
            </a:r>
            <a:r>
              <a:rPr lang="ja-JP" altLang="en-US" dirty="0">
                <a:solidFill>
                  <a:schemeClr val="tx1"/>
                </a:solidFill>
              </a:rPr>
              <a:t> </a:t>
            </a:r>
            <a:r>
              <a:rPr lang="en-US" altLang="ja-JP" dirty="0">
                <a:solidFill>
                  <a:schemeClr val="tx1"/>
                </a:solidFill>
              </a:rPr>
              <a:t>on Emerging Technologies</a:t>
            </a:r>
          </a:p>
          <a:p>
            <a:r>
              <a:rPr kumimoji="1" lang="en-US" altLang="ja-JP" dirty="0">
                <a:solidFill>
                  <a:schemeClr val="bg1"/>
                </a:solidFill>
              </a:rPr>
              <a:t>[A]</a:t>
            </a:r>
            <a:r>
              <a:rPr kumimoji="1" lang="en-US" altLang="ja-JP" dirty="0">
                <a:solidFill>
                  <a:schemeClr val="tx1"/>
                </a:solidFill>
              </a:rPr>
              <a:t> </a:t>
            </a:r>
            <a:r>
              <a:rPr lang="en-US" altLang="ja-JP" dirty="0">
                <a:solidFill>
                  <a:schemeClr val="tx1"/>
                </a:solidFill>
              </a:rPr>
              <a:t>for Communications (ICETC)</a:t>
            </a:r>
            <a:r>
              <a:rPr lang="ja-JP" altLang="en-US" dirty="0">
                <a:solidFill>
                  <a:schemeClr val="tx1"/>
                </a:solidFill>
              </a:rPr>
              <a:t>、</a:t>
            </a:r>
            <a:r>
              <a:rPr lang="en-US" altLang="ja-JP" dirty="0">
                <a:solidFill>
                  <a:schemeClr val="tx1"/>
                </a:solidFill>
              </a:rPr>
              <a:t>2021</a:t>
            </a:r>
            <a:r>
              <a:rPr lang="ja-JP" altLang="en-US" dirty="0">
                <a:solidFill>
                  <a:schemeClr val="tx1"/>
                </a:solidFill>
              </a:rPr>
              <a:t>年</a:t>
            </a:r>
            <a:r>
              <a:rPr lang="en-US" altLang="ja-JP" dirty="0">
                <a:solidFill>
                  <a:schemeClr val="tx1"/>
                </a:solidFill>
              </a:rPr>
              <a:t>12</a:t>
            </a:r>
            <a:r>
              <a:rPr lang="ja-JP" altLang="en-US" dirty="0">
                <a:solidFill>
                  <a:schemeClr val="tx1"/>
                </a:solidFill>
              </a:rPr>
              <a:t>月</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26BC5DF-EA55-4378-927E-ACDF669B8FBB}"/>
              </a:ext>
            </a:extLst>
          </p:cNvPr>
          <p:cNvSpPr txBox="1"/>
          <p:nvPr/>
        </p:nvSpPr>
        <p:spPr>
          <a:xfrm>
            <a:off x="402936" y="5176236"/>
            <a:ext cx="1103284" cy="369332"/>
          </a:xfrm>
          <a:prstGeom prst="rect">
            <a:avLst/>
          </a:prstGeom>
          <a:solidFill>
            <a:schemeClr val="bg1"/>
          </a:solidFill>
          <a:ln w="15875">
            <a:noFill/>
          </a:ln>
        </p:spPr>
        <p:txBody>
          <a:bodyPr wrap="square" rtlCol="0">
            <a:spAutoFit/>
          </a:bodyPr>
          <a:lstStyle/>
          <a:p>
            <a:r>
              <a:rPr kumimoji="1" lang="ja-JP" altLang="en-US" dirty="0"/>
              <a:t>発表業績</a:t>
            </a:r>
          </a:p>
        </p:txBody>
      </p:sp>
    </p:spTree>
    <p:extLst>
      <p:ext uri="{BB962C8B-B14F-4D97-AF65-F5344CB8AC3E}">
        <p14:creationId xmlns:p14="http://schemas.microsoft.com/office/powerpoint/2010/main" val="2130888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2C65C4-BB5D-432C-B896-00EDEF4B283D}"/>
              </a:ext>
            </a:extLst>
          </p:cNvPr>
          <p:cNvSpPr>
            <a:spLocks noGrp="1"/>
          </p:cNvSpPr>
          <p:nvPr>
            <p:ph type="sldNum" sz="quarter" idx="12"/>
          </p:nvPr>
        </p:nvSpPr>
        <p:spPr/>
        <p:txBody>
          <a:bodyPr/>
          <a:lstStyle/>
          <a:p>
            <a:fld id="{4611F9C2-6641-4325-A1B0-8726CAAFC082}" type="slidenum">
              <a:rPr kumimoji="1" lang="ja-JP" altLang="en-US" smtClean="0"/>
              <a:t>50</a:t>
            </a:fld>
            <a:endParaRPr kumimoji="1" lang="ja-JP" altLang="en-US"/>
          </a:p>
        </p:txBody>
      </p:sp>
      <p:pic>
        <p:nvPicPr>
          <p:cNvPr id="29" name="図 28">
            <a:extLst>
              <a:ext uri="{FF2B5EF4-FFF2-40B4-BE49-F238E27FC236}">
                <a16:creationId xmlns:a16="http://schemas.microsoft.com/office/drawing/2014/main" id="{C743C224-4EF3-4FEB-88E3-8A86A7676A28}"/>
              </a:ext>
            </a:extLst>
          </p:cNvPr>
          <p:cNvPicPr>
            <a:picLocks noChangeAspect="1"/>
          </p:cNvPicPr>
          <p:nvPr/>
        </p:nvPicPr>
        <p:blipFill rotWithShape="1">
          <a:blip r:embed="rId2"/>
          <a:srcRect l="34052" t="32944" r="20167" b="13543"/>
          <a:stretch/>
        </p:blipFill>
        <p:spPr>
          <a:xfrm>
            <a:off x="65262" y="621238"/>
            <a:ext cx="5264150" cy="6185560"/>
          </a:xfrm>
          <a:prstGeom prst="rect">
            <a:avLst/>
          </a:prstGeom>
        </p:spPr>
      </p:pic>
      <p:cxnSp>
        <p:nvCxnSpPr>
          <p:cNvPr id="14" name="直線矢印コネクタ 13">
            <a:extLst>
              <a:ext uri="{FF2B5EF4-FFF2-40B4-BE49-F238E27FC236}">
                <a16:creationId xmlns:a16="http://schemas.microsoft.com/office/drawing/2014/main" id="{7240E913-9098-4849-B6D6-63082D13E706}"/>
              </a:ext>
            </a:extLst>
          </p:cNvPr>
          <p:cNvCxnSpPr>
            <a:cxnSpLocks/>
          </p:cNvCxnSpPr>
          <p:nvPr/>
        </p:nvCxnSpPr>
        <p:spPr>
          <a:xfrm>
            <a:off x="1558386" y="1664718"/>
            <a:ext cx="14810" cy="3052311"/>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27" name="グループ化 26">
            <a:extLst>
              <a:ext uri="{FF2B5EF4-FFF2-40B4-BE49-F238E27FC236}">
                <a16:creationId xmlns:a16="http://schemas.microsoft.com/office/drawing/2014/main" id="{6A8195ED-36DE-434B-83E5-8E6BADE244A9}"/>
              </a:ext>
            </a:extLst>
          </p:cNvPr>
          <p:cNvGrpSpPr/>
          <p:nvPr/>
        </p:nvGrpSpPr>
        <p:grpSpPr>
          <a:xfrm>
            <a:off x="1003616" y="4879461"/>
            <a:ext cx="1109539" cy="1386719"/>
            <a:chOff x="5255263" y="4736183"/>
            <a:chExt cx="926355" cy="1195217"/>
          </a:xfrm>
        </p:grpSpPr>
        <p:pic>
          <p:nvPicPr>
            <p:cNvPr id="15" name="図 14">
              <a:extLst>
                <a:ext uri="{FF2B5EF4-FFF2-40B4-BE49-F238E27FC236}">
                  <a16:creationId xmlns:a16="http://schemas.microsoft.com/office/drawing/2014/main" id="{1F730153-F2F1-415D-B230-1BD448656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16" name="フリーフォーム: 図形 15">
              <a:extLst>
                <a:ext uri="{FF2B5EF4-FFF2-40B4-BE49-F238E27FC236}">
                  <a16:creationId xmlns:a16="http://schemas.microsoft.com/office/drawing/2014/main" id="{DA9A9FA5-95CD-4F9C-A922-9E0CF483714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22" name="図 21">
            <a:extLst>
              <a:ext uri="{FF2B5EF4-FFF2-40B4-BE49-F238E27FC236}">
                <a16:creationId xmlns:a16="http://schemas.microsoft.com/office/drawing/2014/main" id="{649D58A0-87EC-4709-8136-36D95036134D}"/>
              </a:ext>
            </a:extLst>
          </p:cNvPr>
          <p:cNvPicPr>
            <a:picLocks noChangeAspect="1"/>
          </p:cNvPicPr>
          <p:nvPr/>
        </p:nvPicPr>
        <p:blipFill>
          <a:blip r:embed="rId4"/>
          <a:stretch>
            <a:fillRect/>
          </a:stretch>
        </p:blipFill>
        <p:spPr>
          <a:xfrm>
            <a:off x="859904" y="1080244"/>
            <a:ext cx="1409272" cy="1135505"/>
          </a:xfrm>
          <a:prstGeom prst="rect">
            <a:avLst/>
          </a:prstGeom>
        </p:spPr>
      </p:pic>
      <p:cxnSp>
        <p:nvCxnSpPr>
          <p:cNvPr id="35" name="直線矢印コネクタ 34">
            <a:extLst>
              <a:ext uri="{FF2B5EF4-FFF2-40B4-BE49-F238E27FC236}">
                <a16:creationId xmlns:a16="http://schemas.microsoft.com/office/drawing/2014/main" id="{65174467-D89F-44D3-9557-83ABB63C521A}"/>
              </a:ext>
            </a:extLst>
          </p:cNvPr>
          <p:cNvCxnSpPr>
            <a:cxnSpLocks/>
          </p:cNvCxnSpPr>
          <p:nvPr/>
        </p:nvCxnSpPr>
        <p:spPr>
          <a:xfrm>
            <a:off x="1591013" y="1632345"/>
            <a:ext cx="744496" cy="1032724"/>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9" name="グループ化 38">
            <a:extLst>
              <a:ext uri="{FF2B5EF4-FFF2-40B4-BE49-F238E27FC236}">
                <a16:creationId xmlns:a16="http://schemas.microsoft.com/office/drawing/2014/main" id="{C3EEB04A-EDED-4455-9514-F325182A63A2}"/>
              </a:ext>
            </a:extLst>
          </p:cNvPr>
          <p:cNvGrpSpPr/>
          <p:nvPr/>
        </p:nvGrpSpPr>
        <p:grpSpPr>
          <a:xfrm rot="2256571">
            <a:off x="1606133" y="2539332"/>
            <a:ext cx="1109539" cy="1386719"/>
            <a:chOff x="5255263" y="4736183"/>
            <a:chExt cx="926355" cy="1195217"/>
          </a:xfrm>
        </p:grpSpPr>
        <p:pic>
          <p:nvPicPr>
            <p:cNvPr id="40" name="図 39">
              <a:extLst>
                <a:ext uri="{FF2B5EF4-FFF2-40B4-BE49-F238E27FC236}">
                  <a16:creationId xmlns:a16="http://schemas.microsoft.com/office/drawing/2014/main" id="{83ABDDCD-470C-45D5-8C53-CA6227E5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7F3265B4-563D-4136-88BD-E8590FE3D764}"/>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42" name="グループ化 41">
            <a:extLst>
              <a:ext uri="{FF2B5EF4-FFF2-40B4-BE49-F238E27FC236}">
                <a16:creationId xmlns:a16="http://schemas.microsoft.com/office/drawing/2014/main" id="{31F83293-6EB0-49F3-8D59-5B3B501F5B06}"/>
              </a:ext>
            </a:extLst>
          </p:cNvPr>
          <p:cNvGrpSpPr/>
          <p:nvPr/>
        </p:nvGrpSpPr>
        <p:grpSpPr>
          <a:xfrm rot="5400000">
            <a:off x="2777420" y="1712447"/>
            <a:ext cx="1109539" cy="1386719"/>
            <a:chOff x="5255263" y="4736183"/>
            <a:chExt cx="926355" cy="1195217"/>
          </a:xfrm>
        </p:grpSpPr>
        <p:pic>
          <p:nvPicPr>
            <p:cNvPr id="43" name="図 42">
              <a:extLst>
                <a:ext uri="{FF2B5EF4-FFF2-40B4-BE49-F238E27FC236}">
                  <a16:creationId xmlns:a16="http://schemas.microsoft.com/office/drawing/2014/main" id="{EAF37BAD-16DF-413A-B3B9-3E30A5563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4" name="フリーフォーム: 図形 43">
              <a:extLst>
                <a:ext uri="{FF2B5EF4-FFF2-40B4-BE49-F238E27FC236}">
                  <a16:creationId xmlns:a16="http://schemas.microsoft.com/office/drawing/2014/main" id="{4E4A2F8F-2537-4D25-80D2-E3A304D6AB80}"/>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46" name="図 45">
            <a:extLst>
              <a:ext uri="{FF2B5EF4-FFF2-40B4-BE49-F238E27FC236}">
                <a16:creationId xmlns:a16="http://schemas.microsoft.com/office/drawing/2014/main" id="{121DB63E-5C2B-4C63-A46B-F063C1508BA4}"/>
              </a:ext>
            </a:extLst>
          </p:cNvPr>
          <p:cNvPicPr>
            <a:picLocks noChangeAspect="1"/>
          </p:cNvPicPr>
          <p:nvPr/>
        </p:nvPicPr>
        <p:blipFill>
          <a:blip r:embed="rId4"/>
          <a:stretch>
            <a:fillRect/>
          </a:stretch>
        </p:blipFill>
        <p:spPr>
          <a:xfrm rot="5400000">
            <a:off x="3289719" y="1852114"/>
            <a:ext cx="1409272" cy="1135505"/>
          </a:xfrm>
          <a:prstGeom prst="rect">
            <a:avLst/>
          </a:prstGeom>
        </p:spPr>
      </p:pic>
      <p:cxnSp>
        <p:nvCxnSpPr>
          <p:cNvPr id="47" name="直線矢印コネクタ 46">
            <a:extLst>
              <a:ext uri="{FF2B5EF4-FFF2-40B4-BE49-F238E27FC236}">
                <a16:creationId xmlns:a16="http://schemas.microsoft.com/office/drawing/2014/main" id="{2756A194-776B-49B0-BFDA-7C1B27278F97}"/>
              </a:ext>
            </a:extLst>
          </p:cNvPr>
          <p:cNvCxnSpPr>
            <a:cxnSpLocks/>
          </p:cNvCxnSpPr>
          <p:nvPr/>
        </p:nvCxnSpPr>
        <p:spPr>
          <a:xfrm flipH="1">
            <a:off x="3651939" y="2405807"/>
            <a:ext cx="42356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58" name="グループ化 57">
            <a:extLst>
              <a:ext uri="{FF2B5EF4-FFF2-40B4-BE49-F238E27FC236}">
                <a16:creationId xmlns:a16="http://schemas.microsoft.com/office/drawing/2014/main" id="{C4BD26F4-E374-49CB-9B74-681D9BB75B5B}"/>
              </a:ext>
            </a:extLst>
          </p:cNvPr>
          <p:cNvGrpSpPr/>
          <p:nvPr/>
        </p:nvGrpSpPr>
        <p:grpSpPr>
          <a:xfrm>
            <a:off x="3331867" y="4218495"/>
            <a:ext cx="5681801" cy="2292880"/>
            <a:chOff x="3750967" y="3943882"/>
            <a:chExt cx="5681801" cy="2292880"/>
          </a:xfrm>
        </p:grpSpPr>
        <p:pic>
          <p:nvPicPr>
            <p:cNvPr id="51" name="図 50">
              <a:extLst>
                <a:ext uri="{FF2B5EF4-FFF2-40B4-BE49-F238E27FC236}">
                  <a16:creationId xmlns:a16="http://schemas.microsoft.com/office/drawing/2014/main" id="{CAD5CFDD-5F59-48FC-9651-6DA9D53EF977}"/>
                </a:ext>
              </a:extLst>
            </p:cNvPr>
            <p:cNvPicPr>
              <a:picLocks noChangeAspect="1"/>
            </p:cNvPicPr>
            <p:nvPr/>
          </p:nvPicPr>
          <p:blipFill rotWithShape="1">
            <a:blip r:embed="rId5">
              <a:extLst>
                <a:ext uri="{28A0092B-C50C-407E-A947-70E740481C1C}">
                  <a14:useLocalDpi xmlns:a14="http://schemas.microsoft.com/office/drawing/2010/main" val="0"/>
                </a:ext>
              </a:extLst>
            </a:blip>
            <a:srcRect l="5786" t="16657" r="25421" b="1491"/>
            <a:stretch/>
          </p:blipFill>
          <p:spPr>
            <a:xfrm>
              <a:off x="5188995" y="3943882"/>
              <a:ext cx="3451535" cy="2292880"/>
            </a:xfrm>
            <a:prstGeom prst="rect">
              <a:avLst/>
            </a:prstGeom>
          </p:spPr>
        </p:pic>
        <p:sp>
          <p:nvSpPr>
            <p:cNvPr id="52" name="正方形/長方形 51">
              <a:extLst>
                <a:ext uri="{FF2B5EF4-FFF2-40B4-BE49-F238E27FC236}">
                  <a16:creationId xmlns:a16="http://schemas.microsoft.com/office/drawing/2014/main" id="{D615D699-5FAC-4EC5-B347-C4593F33EA86}"/>
                </a:ext>
              </a:extLst>
            </p:cNvPr>
            <p:cNvSpPr/>
            <p:nvPr/>
          </p:nvSpPr>
          <p:spPr>
            <a:xfrm>
              <a:off x="7693285" y="4752261"/>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306279A1-0C8C-4464-A94D-A31E5339A7C5}"/>
                </a:ext>
              </a:extLst>
            </p:cNvPr>
            <p:cNvCxnSpPr>
              <a:cxnSpLocks/>
              <a:stCxn id="52" idx="3"/>
              <a:endCxn id="54" idx="1"/>
            </p:cNvCxnSpPr>
            <p:nvPr/>
          </p:nvCxnSpPr>
          <p:spPr>
            <a:xfrm flipV="1">
              <a:off x="8027677" y="4933402"/>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F7561FEF-D62C-4F1C-BCEA-8FF1AB157D22}"/>
                </a:ext>
              </a:extLst>
            </p:cNvPr>
            <p:cNvSpPr txBox="1"/>
            <p:nvPr/>
          </p:nvSpPr>
          <p:spPr>
            <a:xfrm>
              <a:off x="8772910" y="4610236"/>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55" name="正方形/長方形 54">
              <a:extLst>
                <a:ext uri="{FF2B5EF4-FFF2-40B4-BE49-F238E27FC236}">
                  <a16:creationId xmlns:a16="http://schemas.microsoft.com/office/drawing/2014/main" id="{B4BC9255-D36D-47B1-B120-B43C90F25304}"/>
                </a:ext>
              </a:extLst>
            </p:cNvPr>
            <p:cNvSpPr/>
            <p:nvPr/>
          </p:nvSpPr>
          <p:spPr>
            <a:xfrm>
              <a:off x="5398777" y="5042883"/>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id="{688A7DB6-D73A-43CC-8714-8FAB508EA062}"/>
                </a:ext>
              </a:extLst>
            </p:cNvPr>
            <p:cNvCxnSpPr>
              <a:cxnSpLocks/>
              <a:stCxn id="55" idx="1"/>
              <a:endCxn id="57" idx="3"/>
            </p:cNvCxnSpPr>
            <p:nvPr/>
          </p:nvCxnSpPr>
          <p:spPr>
            <a:xfrm flipH="1" flipV="1">
              <a:off x="5021799" y="5224024"/>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ECC1D320-31E4-4FA0-BB93-4559F83CA53F}"/>
                </a:ext>
              </a:extLst>
            </p:cNvPr>
            <p:cNvSpPr txBox="1"/>
            <p:nvPr/>
          </p:nvSpPr>
          <p:spPr>
            <a:xfrm>
              <a:off x="3750967" y="4900858"/>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grpSp>
    </p:spTree>
    <p:extLst>
      <p:ext uri="{BB962C8B-B14F-4D97-AF65-F5344CB8AC3E}">
        <p14:creationId xmlns:p14="http://schemas.microsoft.com/office/powerpoint/2010/main" val="263092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51</a:t>
            </a:fld>
            <a:endParaRPr kumimoji="1" lang="ja-JP" altLang="en-US" dirty="0"/>
          </a:p>
        </p:txBody>
      </p:sp>
      <p:pic>
        <p:nvPicPr>
          <p:cNvPr id="5" name="図 4">
            <a:extLst>
              <a:ext uri="{FF2B5EF4-FFF2-40B4-BE49-F238E27FC236}">
                <a16:creationId xmlns:a16="http://schemas.microsoft.com/office/drawing/2014/main" id="{5FBC78AC-E0E6-4E65-B96B-235164E6985D}"/>
              </a:ext>
            </a:extLst>
          </p:cNvPr>
          <p:cNvPicPr>
            <a:picLocks noChangeAspect="1"/>
          </p:cNvPicPr>
          <p:nvPr/>
        </p:nvPicPr>
        <p:blipFill rotWithShape="1">
          <a:blip r:embed="rId2"/>
          <a:srcRect l="11136" t="3001" r="8603"/>
          <a:stretch/>
        </p:blipFill>
        <p:spPr>
          <a:xfrm>
            <a:off x="2527300" y="520700"/>
            <a:ext cx="4222750" cy="6002288"/>
          </a:xfrm>
          <a:prstGeom prst="rect">
            <a:avLst/>
          </a:prstGeom>
        </p:spPr>
      </p:pic>
    </p:spTree>
    <p:extLst>
      <p:ext uri="{BB962C8B-B14F-4D97-AF65-F5344CB8AC3E}">
        <p14:creationId xmlns:p14="http://schemas.microsoft.com/office/powerpoint/2010/main" val="694538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52</a:t>
            </a:fld>
            <a:endParaRPr kumimoji="1" lang="ja-JP" altLang="en-US" dirty="0"/>
          </a:p>
        </p:txBody>
      </p:sp>
    </p:spTree>
    <p:extLst>
      <p:ext uri="{BB962C8B-B14F-4D97-AF65-F5344CB8AC3E}">
        <p14:creationId xmlns:p14="http://schemas.microsoft.com/office/powerpoint/2010/main" val="889776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53</a:t>
            </a:fld>
            <a:endParaRPr kumimoji="1" lang="ja-JP" altLang="en-US" dirty="0"/>
          </a:p>
        </p:txBody>
      </p:sp>
    </p:spTree>
    <p:extLst>
      <p:ext uri="{BB962C8B-B14F-4D97-AF65-F5344CB8AC3E}">
        <p14:creationId xmlns:p14="http://schemas.microsoft.com/office/powerpoint/2010/main" val="893958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p:nvPr>
        </p:nvSpPr>
        <p:spPr/>
        <p:txBody>
          <a:bodyPr/>
          <a:lstStyle/>
          <a:p>
            <a:r>
              <a:rPr kumimoji="1" lang="en-US" altLang="ja-JP" dirty="0"/>
              <a:t>Thank you for listening</a:t>
            </a:r>
            <a:endParaRPr kumimoji="1" lang="ja-JP" altLang="en-US" dirty="0"/>
          </a:p>
        </p:txBody>
      </p:sp>
      <p:sp>
        <p:nvSpPr>
          <p:cNvPr id="3" name="字幕 2">
            <a:extLst>
              <a:ext uri="{FF2B5EF4-FFF2-40B4-BE49-F238E27FC236}">
                <a16:creationId xmlns:a16="http://schemas.microsoft.com/office/drawing/2014/main" id="{C43C4D79-E4E0-495F-87F8-DA803E68C713}"/>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338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idx="4294967295"/>
          </p:nvPr>
        </p:nvSpPr>
        <p:spPr>
          <a:xfrm>
            <a:off x="0" y="834655"/>
            <a:ext cx="9144000" cy="5188689"/>
          </a:xfrm>
        </p:spPr>
        <p:txBody>
          <a:bodyPr>
            <a:normAutofit/>
          </a:bodyPr>
          <a:lstStyle/>
          <a:p>
            <a:pPr algn="ctr"/>
            <a:r>
              <a:rPr lang="ja-JP" altLang="en-US" sz="9600" b="1" dirty="0"/>
              <a:t>以下</a:t>
            </a:r>
            <a:br>
              <a:rPr lang="en-US" altLang="ja-JP" sz="9600" b="1" dirty="0"/>
            </a:br>
            <a:r>
              <a:rPr lang="ja-JP" altLang="en-US" sz="9600" b="1" dirty="0"/>
              <a:t>編集用スライド</a:t>
            </a:r>
            <a:endParaRPr kumimoji="1" lang="ja-JP" altLang="en-US" sz="9600" b="1" dirty="0"/>
          </a:p>
        </p:txBody>
      </p:sp>
    </p:spTree>
    <p:extLst>
      <p:ext uri="{BB962C8B-B14F-4D97-AF65-F5344CB8AC3E}">
        <p14:creationId xmlns:p14="http://schemas.microsoft.com/office/powerpoint/2010/main" val="1991113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56</a:t>
            </a:fld>
            <a:endParaRPr kumimoji="1" lang="ja-JP" altLang="en-US" dirty="0"/>
          </a:p>
        </p:txBody>
      </p:sp>
      <p:pic>
        <p:nvPicPr>
          <p:cNvPr id="5" name="図 4">
            <a:extLst>
              <a:ext uri="{FF2B5EF4-FFF2-40B4-BE49-F238E27FC236}">
                <a16:creationId xmlns:a16="http://schemas.microsoft.com/office/drawing/2014/main" id="{FC31E17B-9BC4-4306-AF30-5EF0C8244543}"/>
              </a:ext>
            </a:extLst>
          </p:cNvPr>
          <p:cNvPicPr>
            <a:picLocks noChangeAspect="1"/>
          </p:cNvPicPr>
          <p:nvPr/>
        </p:nvPicPr>
        <p:blipFill>
          <a:blip r:embed="rId2"/>
          <a:stretch>
            <a:fillRect/>
          </a:stretch>
        </p:blipFill>
        <p:spPr>
          <a:xfrm>
            <a:off x="605012" y="1223177"/>
            <a:ext cx="7933975" cy="4549297"/>
          </a:xfrm>
          <a:prstGeom prst="rect">
            <a:avLst/>
          </a:prstGeom>
        </p:spPr>
      </p:pic>
    </p:spTree>
    <p:extLst>
      <p:ext uri="{BB962C8B-B14F-4D97-AF65-F5344CB8AC3E}">
        <p14:creationId xmlns:p14="http://schemas.microsoft.com/office/powerpoint/2010/main" val="3965401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57</a:t>
            </a:fld>
            <a:endParaRPr kumimoji="1" lang="ja-JP" altLang="en-US"/>
          </a:p>
        </p:txBody>
      </p:sp>
      <p:sp>
        <p:nvSpPr>
          <p:cNvPr id="3" name="正方形/長方形 2">
            <a:extLst>
              <a:ext uri="{FF2B5EF4-FFF2-40B4-BE49-F238E27FC236}">
                <a16:creationId xmlns:a16="http://schemas.microsoft.com/office/drawing/2014/main" id="{8DCA66F5-1EB4-40DA-8089-6631DE35F7F6}"/>
              </a:ext>
            </a:extLst>
          </p:cNvPr>
          <p:cNvSpPr/>
          <p:nvPr/>
        </p:nvSpPr>
        <p:spPr>
          <a:xfrm>
            <a:off x="4730496"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変調</a:t>
            </a:r>
          </a:p>
        </p:txBody>
      </p:sp>
      <p:sp>
        <p:nvSpPr>
          <p:cNvPr id="4" name="正方形/長方形 3">
            <a:extLst>
              <a:ext uri="{FF2B5EF4-FFF2-40B4-BE49-F238E27FC236}">
                <a16:creationId xmlns:a16="http://schemas.microsoft.com/office/drawing/2014/main" id="{5030C341-EA25-491C-A5D4-02A0BEC7DB82}"/>
              </a:ext>
            </a:extLst>
          </p:cNvPr>
          <p:cNvSpPr/>
          <p:nvPr/>
        </p:nvSpPr>
        <p:spPr>
          <a:xfrm>
            <a:off x="2731008" y="85124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5" name="正方形/長方形 4">
            <a:extLst>
              <a:ext uri="{FF2B5EF4-FFF2-40B4-BE49-F238E27FC236}">
                <a16:creationId xmlns:a16="http://schemas.microsoft.com/office/drawing/2014/main" id="{BBE2F4CC-B91F-41B5-9DD1-3EA58AF06DA0}"/>
              </a:ext>
            </a:extLst>
          </p:cNvPr>
          <p:cNvSpPr/>
          <p:nvPr/>
        </p:nvSpPr>
        <p:spPr>
          <a:xfrm>
            <a:off x="672998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高速度カメラ</a:t>
            </a:r>
          </a:p>
        </p:txBody>
      </p:sp>
      <p:sp>
        <p:nvSpPr>
          <p:cNvPr id="6" name="正方形/長方形 5">
            <a:extLst>
              <a:ext uri="{FF2B5EF4-FFF2-40B4-BE49-F238E27FC236}">
                <a16:creationId xmlns:a16="http://schemas.microsoft.com/office/drawing/2014/main" id="{7ABEED0B-3FE7-4CD6-A44C-E5A9D08D11ED}"/>
              </a:ext>
            </a:extLst>
          </p:cNvPr>
          <p:cNvSpPr/>
          <p:nvPr/>
        </p:nvSpPr>
        <p:spPr>
          <a:xfrm>
            <a:off x="6729984"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アレイ</a:t>
            </a:r>
          </a:p>
        </p:txBody>
      </p:sp>
      <p:sp>
        <p:nvSpPr>
          <p:cNvPr id="7" name="正方形/長方形 6">
            <a:extLst>
              <a:ext uri="{FF2B5EF4-FFF2-40B4-BE49-F238E27FC236}">
                <a16:creationId xmlns:a16="http://schemas.microsoft.com/office/drawing/2014/main" id="{01EAE7E1-7795-4018-9E2F-51BE60922A7A}"/>
              </a:ext>
            </a:extLst>
          </p:cNvPr>
          <p:cNvSpPr/>
          <p:nvPr/>
        </p:nvSpPr>
        <p:spPr>
          <a:xfrm>
            <a:off x="72542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8" name="正方形/長方形 7">
            <a:extLst>
              <a:ext uri="{FF2B5EF4-FFF2-40B4-BE49-F238E27FC236}">
                <a16:creationId xmlns:a16="http://schemas.microsoft.com/office/drawing/2014/main" id="{2CADFD26-6976-4DEB-AE25-43BC37600505}"/>
              </a:ext>
            </a:extLst>
          </p:cNvPr>
          <p:cNvSpPr/>
          <p:nvPr/>
        </p:nvSpPr>
        <p:spPr>
          <a:xfrm>
            <a:off x="2731008"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復調</a:t>
            </a:r>
          </a:p>
        </p:txBody>
      </p:sp>
      <p:sp>
        <p:nvSpPr>
          <p:cNvPr id="9" name="正方形/長方形 8">
            <a:extLst>
              <a:ext uri="{FF2B5EF4-FFF2-40B4-BE49-F238E27FC236}">
                <a16:creationId xmlns:a16="http://schemas.microsoft.com/office/drawing/2014/main" id="{3BCBEAFE-4563-4845-A989-A2FC9944E371}"/>
              </a:ext>
            </a:extLst>
          </p:cNvPr>
          <p:cNvSpPr/>
          <p:nvPr/>
        </p:nvSpPr>
        <p:spPr>
          <a:xfrm>
            <a:off x="4730496"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1" name="直線矢印コネクタ 10">
            <a:extLst>
              <a:ext uri="{FF2B5EF4-FFF2-40B4-BE49-F238E27FC236}">
                <a16:creationId xmlns:a16="http://schemas.microsoft.com/office/drawing/2014/main" id="{E9941B38-BF69-48C6-B893-C7A5EB2F30EE}"/>
              </a:ext>
            </a:extLst>
          </p:cNvPr>
          <p:cNvCxnSpPr>
            <a:stCxn id="4" idx="3"/>
            <a:endCxn id="3" idx="1"/>
          </p:cNvCxnSpPr>
          <p:nvPr/>
        </p:nvCxnSpPr>
        <p:spPr>
          <a:xfrm>
            <a:off x="4346448" y="118652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D453ED5-3C0B-4FED-A57F-E9046413BD3C}"/>
              </a:ext>
            </a:extLst>
          </p:cNvPr>
          <p:cNvCxnSpPr/>
          <p:nvPr/>
        </p:nvCxnSpPr>
        <p:spPr>
          <a:xfrm>
            <a:off x="6345936" y="11872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40467C6-B695-4AED-A605-207B14ECA6B4}"/>
              </a:ext>
            </a:extLst>
          </p:cNvPr>
          <p:cNvCxnSpPr>
            <a:cxnSpLocks/>
          </p:cNvCxnSpPr>
          <p:nvPr/>
        </p:nvCxnSpPr>
        <p:spPr>
          <a:xfrm flipH="1">
            <a:off x="2340864" y="317144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9B397BE-6D2F-48D3-A633-BEDDB97E6483}"/>
              </a:ext>
            </a:extLst>
          </p:cNvPr>
          <p:cNvCxnSpPr>
            <a:cxnSpLocks/>
          </p:cNvCxnSpPr>
          <p:nvPr/>
        </p:nvCxnSpPr>
        <p:spPr>
          <a:xfrm flipH="1">
            <a:off x="6345936"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4409BBF-553F-4928-B9C8-196C04EF5FE8}"/>
              </a:ext>
            </a:extLst>
          </p:cNvPr>
          <p:cNvCxnSpPr>
            <a:cxnSpLocks/>
          </p:cNvCxnSpPr>
          <p:nvPr/>
        </p:nvCxnSpPr>
        <p:spPr>
          <a:xfrm flipH="1">
            <a:off x="4340352"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7B33F23-8CE0-48E4-9B70-45131D5F7057}"/>
              </a:ext>
            </a:extLst>
          </p:cNvPr>
          <p:cNvSpPr>
            <a:spLocks noChangeAspect="1"/>
          </p:cNvSpPr>
          <p:nvPr/>
        </p:nvSpPr>
        <p:spPr>
          <a:xfrm>
            <a:off x="4629912" y="275357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四角形 22">
            <a:extLst>
              <a:ext uri="{FF2B5EF4-FFF2-40B4-BE49-F238E27FC236}">
                <a16:creationId xmlns:a16="http://schemas.microsoft.com/office/drawing/2014/main" id="{6B6F0238-EC4C-43B7-80C6-8363843CFF04}"/>
              </a:ext>
            </a:extLst>
          </p:cNvPr>
          <p:cNvSpPr/>
          <p:nvPr/>
        </p:nvSpPr>
        <p:spPr>
          <a:xfrm>
            <a:off x="2511766" y="359165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837E66AB-5C4C-48AB-B3A2-2BC96AEC268A}"/>
              </a:ext>
            </a:extLst>
          </p:cNvPr>
          <p:cNvSpPr/>
          <p:nvPr/>
        </p:nvSpPr>
        <p:spPr>
          <a:xfrm>
            <a:off x="4913586" y="418865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6" name="正方形/長方形 25">
            <a:extLst>
              <a:ext uri="{FF2B5EF4-FFF2-40B4-BE49-F238E27FC236}">
                <a16:creationId xmlns:a16="http://schemas.microsoft.com/office/drawing/2014/main" id="{D33BCB34-A184-4084-81C9-3CDF67EA77F5}"/>
              </a:ext>
            </a:extLst>
          </p:cNvPr>
          <p:cNvSpPr/>
          <p:nvPr/>
        </p:nvSpPr>
        <p:spPr>
          <a:xfrm>
            <a:off x="2908007" y="41838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8" name="直線矢印コネクタ 27">
            <a:extLst>
              <a:ext uri="{FF2B5EF4-FFF2-40B4-BE49-F238E27FC236}">
                <a16:creationId xmlns:a16="http://schemas.microsoft.com/office/drawing/2014/main" id="{DCE40ED8-215F-4D8A-BD53-931C4061D9E9}"/>
              </a:ext>
            </a:extLst>
          </p:cNvPr>
          <p:cNvCxnSpPr>
            <a:cxnSpLocks/>
          </p:cNvCxnSpPr>
          <p:nvPr/>
        </p:nvCxnSpPr>
        <p:spPr>
          <a:xfrm flipH="1">
            <a:off x="2517863"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4E961441-61A2-4D91-A595-C1F1C7F168C6}"/>
              </a:ext>
            </a:extLst>
          </p:cNvPr>
          <p:cNvCxnSpPr>
            <a:cxnSpLocks/>
          </p:cNvCxnSpPr>
          <p:nvPr/>
        </p:nvCxnSpPr>
        <p:spPr>
          <a:xfrm flipH="1">
            <a:off x="4517351" y="45186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149E49E9-7959-46E5-93B4-D6B94DFB6D6F}"/>
              </a:ext>
            </a:extLst>
          </p:cNvPr>
          <p:cNvSpPr/>
          <p:nvPr/>
        </p:nvSpPr>
        <p:spPr>
          <a:xfrm>
            <a:off x="6911940" y="1850053"/>
            <a:ext cx="1258824"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a:t>
            </a:r>
            <a:endParaRPr kumimoji="1" lang="en-US" altLang="ja-JP" dirty="0">
              <a:solidFill>
                <a:schemeClr val="tx1"/>
              </a:solidFill>
            </a:endParaRPr>
          </a:p>
          <a:p>
            <a:pPr algn="ctr"/>
            <a:r>
              <a:rPr kumimoji="1" lang="ja-JP" altLang="en-US" dirty="0">
                <a:solidFill>
                  <a:schemeClr val="tx1"/>
                </a:solidFill>
              </a:rPr>
              <a:t>信号</a:t>
            </a:r>
          </a:p>
        </p:txBody>
      </p:sp>
      <p:cxnSp>
        <p:nvCxnSpPr>
          <p:cNvPr id="32" name="直線矢印コネクタ 31">
            <a:extLst>
              <a:ext uri="{FF2B5EF4-FFF2-40B4-BE49-F238E27FC236}">
                <a16:creationId xmlns:a16="http://schemas.microsoft.com/office/drawing/2014/main" id="{0BE5BB3B-6FC4-4DEC-9E2B-EC0F01BC6AF3}"/>
              </a:ext>
            </a:extLst>
          </p:cNvPr>
          <p:cNvCxnSpPr>
            <a:cxnSpLocks/>
            <a:stCxn id="6" idx="2"/>
            <a:endCxn id="31" idx="0"/>
          </p:cNvCxnSpPr>
          <p:nvPr/>
        </p:nvCxnSpPr>
        <p:spPr>
          <a:xfrm>
            <a:off x="7537704" y="1522213"/>
            <a:ext cx="3648" cy="327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EABD9034-B7A6-4F1A-ACE9-67C360E4F5CC}"/>
              </a:ext>
            </a:extLst>
          </p:cNvPr>
          <p:cNvCxnSpPr>
            <a:cxnSpLocks/>
            <a:stCxn id="31" idx="2"/>
            <a:endCxn id="5" idx="0"/>
          </p:cNvCxnSpPr>
          <p:nvPr/>
        </p:nvCxnSpPr>
        <p:spPr>
          <a:xfrm flipH="1">
            <a:off x="7537704" y="2520614"/>
            <a:ext cx="3648" cy="315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1209BEA-99A3-43E5-B732-2560247F50C5}"/>
              </a:ext>
            </a:extLst>
          </p:cNvPr>
          <p:cNvCxnSpPr>
            <a:cxnSpLocks/>
          </p:cNvCxnSpPr>
          <p:nvPr/>
        </p:nvCxnSpPr>
        <p:spPr>
          <a:xfrm flipH="1">
            <a:off x="7372744"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37263115-E39C-4073-BDA2-2456D97850FA}"/>
              </a:ext>
            </a:extLst>
          </p:cNvPr>
          <p:cNvSpPr/>
          <p:nvPr/>
        </p:nvSpPr>
        <p:spPr>
          <a:xfrm>
            <a:off x="2568538" y="68070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0A3357EC-2AC8-430A-8021-5541C254F04E}"/>
              </a:ext>
            </a:extLst>
          </p:cNvPr>
          <p:cNvSpPr/>
          <p:nvPr/>
        </p:nvSpPr>
        <p:spPr>
          <a:xfrm>
            <a:off x="557712" y="2669344"/>
            <a:ext cx="79492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3" name="正方形/長方形 42">
            <a:extLst>
              <a:ext uri="{FF2B5EF4-FFF2-40B4-BE49-F238E27FC236}">
                <a16:creationId xmlns:a16="http://schemas.microsoft.com/office/drawing/2014/main" id="{B4D72A20-A10D-4FB9-9747-1040BEB485DE}"/>
              </a:ext>
            </a:extLst>
          </p:cNvPr>
          <p:cNvSpPr/>
          <p:nvPr/>
        </p:nvSpPr>
        <p:spPr>
          <a:xfrm>
            <a:off x="825358" y="242976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44" name="正方形/長方形 43">
            <a:extLst>
              <a:ext uri="{FF2B5EF4-FFF2-40B4-BE49-F238E27FC236}">
                <a16:creationId xmlns:a16="http://schemas.microsoft.com/office/drawing/2014/main" id="{AA876187-C30C-4D22-9FD4-E717C154C6F8}"/>
              </a:ext>
            </a:extLst>
          </p:cNvPr>
          <p:cNvSpPr/>
          <p:nvPr/>
        </p:nvSpPr>
        <p:spPr>
          <a:xfrm>
            <a:off x="2804585" y="44850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61577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58</a:t>
            </a:fld>
            <a:endParaRPr kumimoji="1" lang="ja-JP" altLang="en-US"/>
          </a:p>
        </p:txBody>
      </p:sp>
      <p:sp>
        <p:nvSpPr>
          <p:cNvPr id="3" name="正方形/長方形 2">
            <a:extLst>
              <a:ext uri="{FF2B5EF4-FFF2-40B4-BE49-F238E27FC236}">
                <a16:creationId xmlns:a16="http://schemas.microsoft.com/office/drawing/2014/main" id="{8DCA66F5-1EB4-40DA-8089-6631DE35F7F6}"/>
              </a:ext>
            </a:extLst>
          </p:cNvPr>
          <p:cNvSpPr/>
          <p:nvPr/>
        </p:nvSpPr>
        <p:spPr>
          <a:xfrm>
            <a:off x="4730496"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On Off Keying</a:t>
            </a:r>
          </a:p>
          <a:p>
            <a:pPr algn="ctr"/>
            <a:r>
              <a:rPr kumimoji="1" lang="en-US" altLang="ja-JP" dirty="0">
                <a:solidFill>
                  <a:schemeClr val="tx1"/>
                </a:solidFill>
              </a:rPr>
              <a:t>Modulation</a:t>
            </a: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5030C341-EA25-491C-A5D4-02A0BEC7DB82}"/>
              </a:ext>
            </a:extLst>
          </p:cNvPr>
          <p:cNvSpPr/>
          <p:nvPr/>
        </p:nvSpPr>
        <p:spPr>
          <a:xfrm>
            <a:off x="2731008" y="85124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Input data</a:t>
            </a:r>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BBE2F4CC-B91F-41B5-9DD1-3EA58AF06DA0}"/>
              </a:ext>
            </a:extLst>
          </p:cNvPr>
          <p:cNvSpPr/>
          <p:nvPr/>
        </p:nvSpPr>
        <p:spPr>
          <a:xfrm>
            <a:off x="672998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High-Speed Camera</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7ABEED0B-3FE7-4CD6-A44C-E5A9D08D11ED}"/>
              </a:ext>
            </a:extLst>
          </p:cNvPr>
          <p:cNvSpPr/>
          <p:nvPr/>
        </p:nvSpPr>
        <p:spPr>
          <a:xfrm>
            <a:off x="6729984"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Array</a:t>
            </a: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01EAE7E1-7795-4018-9E2F-51BE60922A7A}"/>
              </a:ext>
            </a:extLst>
          </p:cNvPr>
          <p:cNvSpPr/>
          <p:nvPr/>
        </p:nvSpPr>
        <p:spPr>
          <a:xfrm>
            <a:off x="72542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Output data</a:t>
            </a:r>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2CADFD26-6976-4DEB-AE25-43BC37600505}"/>
              </a:ext>
            </a:extLst>
          </p:cNvPr>
          <p:cNvSpPr/>
          <p:nvPr/>
        </p:nvSpPr>
        <p:spPr>
          <a:xfrm>
            <a:off x="2731008"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On Off Keying</a:t>
            </a:r>
          </a:p>
          <a:p>
            <a:pPr algn="ctr"/>
            <a:r>
              <a:rPr kumimoji="1" lang="en-US" altLang="ja-JP" dirty="0">
                <a:solidFill>
                  <a:schemeClr val="tx1"/>
                </a:solidFill>
              </a:rPr>
              <a:t>Demodulation</a:t>
            </a: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3BCBEAFE-4563-4845-A989-A2FC9944E371}"/>
              </a:ext>
            </a:extLst>
          </p:cNvPr>
          <p:cNvSpPr/>
          <p:nvPr/>
        </p:nvSpPr>
        <p:spPr>
          <a:xfrm>
            <a:off x="4730496"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Image Processing</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9941B38-BF69-48C6-B893-C7A5EB2F30EE}"/>
              </a:ext>
            </a:extLst>
          </p:cNvPr>
          <p:cNvCxnSpPr>
            <a:stCxn id="4" idx="3"/>
            <a:endCxn id="3" idx="1"/>
          </p:cNvCxnSpPr>
          <p:nvPr/>
        </p:nvCxnSpPr>
        <p:spPr>
          <a:xfrm>
            <a:off x="4346448" y="118652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D453ED5-3C0B-4FED-A57F-E9046413BD3C}"/>
              </a:ext>
            </a:extLst>
          </p:cNvPr>
          <p:cNvCxnSpPr/>
          <p:nvPr/>
        </p:nvCxnSpPr>
        <p:spPr>
          <a:xfrm>
            <a:off x="6345936" y="11872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40467C6-B695-4AED-A605-207B14ECA6B4}"/>
              </a:ext>
            </a:extLst>
          </p:cNvPr>
          <p:cNvCxnSpPr>
            <a:cxnSpLocks/>
          </p:cNvCxnSpPr>
          <p:nvPr/>
        </p:nvCxnSpPr>
        <p:spPr>
          <a:xfrm flipH="1">
            <a:off x="2340864" y="317144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9B397BE-6D2F-48D3-A633-BEDDB97E6483}"/>
              </a:ext>
            </a:extLst>
          </p:cNvPr>
          <p:cNvCxnSpPr>
            <a:cxnSpLocks/>
          </p:cNvCxnSpPr>
          <p:nvPr/>
        </p:nvCxnSpPr>
        <p:spPr>
          <a:xfrm flipH="1">
            <a:off x="6345936"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4409BBF-553F-4928-B9C8-196C04EF5FE8}"/>
              </a:ext>
            </a:extLst>
          </p:cNvPr>
          <p:cNvCxnSpPr>
            <a:cxnSpLocks/>
          </p:cNvCxnSpPr>
          <p:nvPr/>
        </p:nvCxnSpPr>
        <p:spPr>
          <a:xfrm flipH="1">
            <a:off x="4340352"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7B33F23-8CE0-48E4-9B70-45131D5F7057}"/>
              </a:ext>
            </a:extLst>
          </p:cNvPr>
          <p:cNvSpPr>
            <a:spLocks noChangeAspect="1"/>
          </p:cNvSpPr>
          <p:nvPr/>
        </p:nvSpPr>
        <p:spPr>
          <a:xfrm>
            <a:off x="4629912" y="275357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四角形 22">
            <a:extLst>
              <a:ext uri="{FF2B5EF4-FFF2-40B4-BE49-F238E27FC236}">
                <a16:creationId xmlns:a16="http://schemas.microsoft.com/office/drawing/2014/main" id="{6B6F0238-EC4C-43B7-80C6-8363843CFF04}"/>
              </a:ext>
            </a:extLst>
          </p:cNvPr>
          <p:cNvSpPr/>
          <p:nvPr/>
        </p:nvSpPr>
        <p:spPr>
          <a:xfrm>
            <a:off x="2511766" y="359165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837E66AB-5C4C-48AB-B3A2-2BC96AEC268A}"/>
              </a:ext>
            </a:extLst>
          </p:cNvPr>
          <p:cNvSpPr/>
          <p:nvPr/>
        </p:nvSpPr>
        <p:spPr>
          <a:xfrm>
            <a:off x="4913586" y="418865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FF0000"/>
                </a:solidFill>
              </a:rPr>
              <a:t>LED Array</a:t>
            </a:r>
          </a:p>
          <a:p>
            <a:pPr algn="ctr"/>
            <a:r>
              <a:rPr kumimoji="1" lang="en-US" altLang="ja-JP" b="1" dirty="0">
                <a:solidFill>
                  <a:srgbClr val="FF0000"/>
                </a:solidFill>
              </a:rPr>
              <a:t>Acquisition &amp; Tracking</a:t>
            </a:r>
            <a:endParaRPr kumimoji="1" lang="ja-JP" altLang="en-US" b="1" dirty="0">
              <a:solidFill>
                <a:srgbClr val="FF0000"/>
              </a:solidFill>
            </a:endParaRPr>
          </a:p>
        </p:txBody>
      </p:sp>
      <p:sp>
        <p:nvSpPr>
          <p:cNvPr id="26" name="正方形/長方形 25">
            <a:extLst>
              <a:ext uri="{FF2B5EF4-FFF2-40B4-BE49-F238E27FC236}">
                <a16:creationId xmlns:a16="http://schemas.microsoft.com/office/drawing/2014/main" id="{D33BCB34-A184-4084-81C9-3CDF67EA77F5}"/>
              </a:ext>
            </a:extLst>
          </p:cNvPr>
          <p:cNvSpPr/>
          <p:nvPr/>
        </p:nvSpPr>
        <p:spPr>
          <a:xfrm>
            <a:off x="2908007" y="41838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Position</a:t>
            </a:r>
          </a:p>
          <a:p>
            <a:pPr algn="ctr"/>
            <a:r>
              <a:rPr kumimoji="1" lang="en-US" altLang="ja-JP" dirty="0">
                <a:solidFill>
                  <a:schemeClr val="tx1"/>
                </a:solidFill>
              </a:rPr>
              <a:t>Estimation</a:t>
            </a:r>
            <a:endParaRPr kumimoji="1" lang="ja-JP" altLang="en-US" dirty="0">
              <a:solidFill>
                <a:schemeClr val="tx1"/>
              </a:solidFill>
            </a:endParaRPr>
          </a:p>
        </p:txBody>
      </p:sp>
      <p:cxnSp>
        <p:nvCxnSpPr>
          <p:cNvPr id="28" name="直線矢印コネクタ 27">
            <a:extLst>
              <a:ext uri="{FF2B5EF4-FFF2-40B4-BE49-F238E27FC236}">
                <a16:creationId xmlns:a16="http://schemas.microsoft.com/office/drawing/2014/main" id="{DCE40ED8-215F-4D8A-BD53-931C4061D9E9}"/>
              </a:ext>
            </a:extLst>
          </p:cNvPr>
          <p:cNvCxnSpPr>
            <a:cxnSpLocks/>
          </p:cNvCxnSpPr>
          <p:nvPr/>
        </p:nvCxnSpPr>
        <p:spPr>
          <a:xfrm flipH="1">
            <a:off x="2517863"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4E961441-61A2-4D91-A595-C1F1C7F168C6}"/>
              </a:ext>
            </a:extLst>
          </p:cNvPr>
          <p:cNvCxnSpPr>
            <a:cxnSpLocks/>
          </p:cNvCxnSpPr>
          <p:nvPr/>
        </p:nvCxnSpPr>
        <p:spPr>
          <a:xfrm flipH="1">
            <a:off x="4517351" y="45186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149E49E9-7959-46E5-93B4-D6B94DFB6D6F}"/>
              </a:ext>
            </a:extLst>
          </p:cNvPr>
          <p:cNvSpPr/>
          <p:nvPr/>
        </p:nvSpPr>
        <p:spPr>
          <a:xfrm>
            <a:off x="6911940" y="1850053"/>
            <a:ext cx="1258824"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Optical</a:t>
            </a:r>
          </a:p>
          <a:p>
            <a:pPr algn="ctr"/>
            <a:r>
              <a:rPr kumimoji="1" lang="en-US" altLang="ja-JP" dirty="0">
                <a:solidFill>
                  <a:schemeClr val="tx1"/>
                </a:solidFill>
              </a:rPr>
              <a:t>Channel</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0BE5BB3B-6FC4-4DEC-9E2B-EC0F01BC6AF3}"/>
              </a:ext>
            </a:extLst>
          </p:cNvPr>
          <p:cNvCxnSpPr>
            <a:cxnSpLocks/>
            <a:stCxn id="6" idx="2"/>
            <a:endCxn id="31" idx="0"/>
          </p:cNvCxnSpPr>
          <p:nvPr/>
        </p:nvCxnSpPr>
        <p:spPr>
          <a:xfrm>
            <a:off x="7537704" y="1522213"/>
            <a:ext cx="3648" cy="327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EABD9034-B7A6-4F1A-ACE9-67C360E4F5CC}"/>
              </a:ext>
            </a:extLst>
          </p:cNvPr>
          <p:cNvCxnSpPr>
            <a:cxnSpLocks/>
            <a:stCxn id="31" idx="2"/>
            <a:endCxn id="5" idx="0"/>
          </p:cNvCxnSpPr>
          <p:nvPr/>
        </p:nvCxnSpPr>
        <p:spPr>
          <a:xfrm flipH="1">
            <a:off x="7537704" y="2520614"/>
            <a:ext cx="3648" cy="315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1209BEA-99A3-43E5-B732-2560247F50C5}"/>
              </a:ext>
            </a:extLst>
          </p:cNvPr>
          <p:cNvCxnSpPr>
            <a:cxnSpLocks/>
          </p:cNvCxnSpPr>
          <p:nvPr/>
        </p:nvCxnSpPr>
        <p:spPr>
          <a:xfrm flipH="1">
            <a:off x="7372744"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37263115-E39C-4073-BDA2-2456D97850FA}"/>
              </a:ext>
            </a:extLst>
          </p:cNvPr>
          <p:cNvSpPr/>
          <p:nvPr/>
        </p:nvSpPr>
        <p:spPr>
          <a:xfrm>
            <a:off x="2568538" y="68070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0A3357EC-2AC8-430A-8021-5541C254F04E}"/>
              </a:ext>
            </a:extLst>
          </p:cNvPr>
          <p:cNvSpPr/>
          <p:nvPr/>
        </p:nvSpPr>
        <p:spPr>
          <a:xfrm>
            <a:off x="557712" y="2669344"/>
            <a:ext cx="79492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3" name="正方形/長方形 42">
            <a:extLst>
              <a:ext uri="{FF2B5EF4-FFF2-40B4-BE49-F238E27FC236}">
                <a16:creationId xmlns:a16="http://schemas.microsoft.com/office/drawing/2014/main" id="{B4D72A20-A10D-4FB9-9747-1040BEB485DE}"/>
              </a:ext>
            </a:extLst>
          </p:cNvPr>
          <p:cNvSpPr/>
          <p:nvPr/>
        </p:nvSpPr>
        <p:spPr>
          <a:xfrm>
            <a:off x="825358" y="242976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44" name="正方形/長方形 43">
            <a:extLst>
              <a:ext uri="{FF2B5EF4-FFF2-40B4-BE49-F238E27FC236}">
                <a16:creationId xmlns:a16="http://schemas.microsoft.com/office/drawing/2014/main" id="{AA876187-C30C-4D22-9FD4-E717C154C6F8}"/>
              </a:ext>
            </a:extLst>
          </p:cNvPr>
          <p:cNvSpPr/>
          <p:nvPr/>
        </p:nvSpPr>
        <p:spPr>
          <a:xfrm>
            <a:off x="2804585" y="44850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35858027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59</a:t>
            </a:fld>
            <a:endParaRPr kumimoji="1" lang="ja-JP" altLang="en-US" dirty="0"/>
          </a:p>
        </p:txBody>
      </p:sp>
      <p:pic>
        <p:nvPicPr>
          <p:cNvPr id="12" name="図 11">
            <a:extLst>
              <a:ext uri="{FF2B5EF4-FFF2-40B4-BE49-F238E27FC236}">
                <a16:creationId xmlns:a16="http://schemas.microsoft.com/office/drawing/2014/main" id="{7D1C8E74-8875-476E-9445-D432FBBA3DB3}"/>
              </a:ext>
            </a:extLst>
          </p:cNvPr>
          <p:cNvPicPr>
            <a:picLocks noChangeAspect="1"/>
          </p:cNvPicPr>
          <p:nvPr/>
        </p:nvPicPr>
        <p:blipFill>
          <a:blip r:embed="rId2"/>
          <a:stretch>
            <a:fillRect/>
          </a:stretch>
        </p:blipFill>
        <p:spPr>
          <a:xfrm>
            <a:off x="328816" y="1391499"/>
            <a:ext cx="8486368" cy="3859102"/>
          </a:xfrm>
          <a:prstGeom prst="rect">
            <a:avLst/>
          </a:prstGeom>
        </p:spPr>
      </p:pic>
    </p:spTree>
    <p:extLst>
      <p:ext uri="{BB962C8B-B14F-4D97-AF65-F5344CB8AC3E}">
        <p14:creationId xmlns:p14="http://schemas.microsoft.com/office/powerpoint/2010/main" val="235050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170898"/>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15810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15061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1506940"/>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34933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075522"/>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3913589"/>
            <a:ext cx="5257585" cy="1142772"/>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42772">
                <a:moveTo>
                  <a:pt x="0" y="329269"/>
                </a:moveTo>
                <a:lnTo>
                  <a:pt x="3337134" y="324014"/>
                </a:lnTo>
                <a:lnTo>
                  <a:pt x="3639928" y="0"/>
                </a:lnTo>
                <a:lnTo>
                  <a:pt x="3942845" y="324014"/>
                </a:lnTo>
                <a:lnTo>
                  <a:pt x="6400800" y="329269"/>
                </a:lnTo>
                <a:lnTo>
                  <a:pt x="6400800" y="464853"/>
                </a:lnTo>
                <a:lnTo>
                  <a:pt x="6400800" y="464853"/>
                </a:lnTo>
                <a:lnTo>
                  <a:pt x="6400800" y="668229"/>
                </a:lnTo>
                <a:lnTo>
                  <a:pt x="6400800" y="1142772"/>
                </a:lnTo>
                <a:lnTo>
                  <a:pt x="5334000" y="1142772"/>
                </a:lnTo>
                <a:lnTo>
                  <a:pt x="3733800" y="1142772"/>
                </a:lnTo>
                <a:lnTo>
                  <a:pt x="3733800" y="1142772"/>
                </a:lnTo>
                <a:lnTo>
                  <a:pt x="0" y="1142772"/>
                </a:lnTo>
                <a:lnTo>
                  <a:pt x="0" y="668229"/>
                </a:lnTo>
                <a:lnTo>
                  <a:pt x="0" y="464853"/>
                </a:lnTo>
                <a:lnTo>
                  <a:pt x="0" y="464853"/>
                </a:lnTo>
                <a:lnTo>
                  <a:pt x="0" y="329269"/>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4310297"/>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430544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464031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160537"/>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1841866"/>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2831098"/>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000360"/>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2991287"/>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2751703"/>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768162"/>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
        <p:nvSpPr>
          <p:cNvPr id="32" name="コンテンツ プレースホルダー 2">
            <a:extLst>
              <a:ext uri="{FF2B5EF4-FFF2-40B4-BE49-F238E27FC236}">
                <a16:creationId xmlns:a16="http://schemas.microsoft.com/office/drawing/2014/main" id="{1A4D1971-5A59-443A-A035-BDC4DEDF0429}"/>
              </a:ext>
            </a:extLst>
          </p:cNvPr>
          <p:cNvSpPr>
            <a:spLocks noGrp="1"/>
          </p:cNvSpPr>
          <p:nvPr>
            <p:ph idx="1"/>
          </p:nvPr>
        </p:nvSpPr>
        <p:spPr>
          <a:xfrm>
            <a:off x="258793" y="5288504"/>
            <a:ext cx="8626415" cy="1343068"/>
          </a:xfrm>
        </p:spPr>
        <p:txBody>
          <a:bodyPr/>
          <a:lstStyle/>
          <a:p>
            <a:r>
              <a:rPr lang="ja-JP" altLang="en-US" dirty="0"/>
              <a:t>イメージセンサの撮影画像は、送信機と背景</a:t>
            </a:r>
            <a:r>
              <a:rPr lang="en-US" altLang="ja-JP" dirty="0"/>
              <a:t>(</a:t>
            </a:r>
            <a:r>
              <a:rPr lang="ja-JP" altLang="en-US" dirty="0"/>
              <a:t>ノイズ</a:t>
            </a:r>
            <a:r>
              <a:rPr lang="en-US" altLang="ja-JP" dirty="0"/>
              <a:t>)</a:t>
            </a:r>
            <a:r>
              <a:rPr lang="ja-JP" altLang="en-US" dirty="0"/>
              <a:t>を含む</a:t>
            </a:r>
            <a:endParaRPr lang="en-US" altLang="ja-JP" dirty="0"/>
          </a:p>
          <a:p>
            <a:pPr lvl="1"/>
            <a:r>
              <a:rPr lang="ja-JP" altLang="en-US" dirty="0"/>
              <a:t>撮影画像から</a:t>
            </a:r>
            <a:r>
              <a:rPr lang="ja-JP" altLang="en-US" dirty="0">
                <a:solidFill>
                  <a:srgbClr val="FF0000"/>
                </a:solidFill>
              </a:rPr>
              <a:t>送信機を捕捉・追尾する</a:t>
            </a:r>
            <a:r>
              <a:rPr lang="ja-JP" altLang="en-US" dirty="0"/>
              <a:t>ことは、　　　　　　　　　　　　　　　可視光通信を行う上で</a:t>
            </a:r>
            <a:r>
              <a:rPr lang="ja-JP" altLang="en-US" dirty="0">
                <a:solidFill>
                  <a:srgbClr val="FF0000"/>
                </a:solidFill>
              </a:rPr>
              <a:t>必要不可欠</a:t>
            </a:r>
            <a:endParaRPr lang="en-US" altLang="ja-JP" dirty="0">
              <a:solidFill>
                <a:srgbClr val="FF0000"/>
              </a:solidFill>
            </a:endParaRPr>
          </a:p>
        </p:txBody>
      </p:sp>
    </p:spTree>
    <p:extLst>
      <p:ext uri="{BB962C8B-B14F-4D97-AF65-F5344CB8AC3E}">
        <p14:creationId xmlns:p14="http://schemas.microsoft.com/office/powerpoint/2010/main" val="198153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xEl>
                                              <p:pRg st="0" end="0"/>
                                            </p:txEl>
                                          </p:spTgt>
                                        </p:tgtEl>
                                        <p:attrNameLst>
                                          <p:attrName>style.visibility</p:attrName>
                                        </p:attrNameLst>
                                      </p:cBhvr>
                                      <p:to>
                                        <p:strVal val="visible"/>
                                      </p:to>
                                    </p:set>
                                    <p:animEffect transition="in" filter="fade">
                                      <p:cBhvr>
                                        <p:cTn id="28" dur="10"/>
                                        <p:tgtEl>
                                          <p:spTgt spid="3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xEl>
                                              <p:pRg st="1" end="1"/>
                                            </p:txEl>
                                          </p:spTgt>
                                        </p:tgtEl>
                                        <p:attrNameLst>
                                          <p:attrName>style.visibility</p:attrName>
                                        </p:attrNameLst>
                                      </p:cBhvr>
                                      <p:to>
                                        <p:strVal val="visible"/>
                                      </p:to>
                                    </p:set>
                                    <p:animEffect transition="in" filter="fade">
                                      <p:cBhvr>
                                        <p:cTn id="31" dur="1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32"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60</a:t>
            </a:fld>
            <a:endParaRPr kumimoji="1" lang="ja-JP" altLang="en-US"/>
          </a:p>
        </p:txBody>
      </p:sp>
      <p:pic>
        <p:nvPicPr>
          <p:cNvPr id="3" name="図 2">
            <a:extLst>
              <a:ext uri="{FF2B5EF4-FFF2-40B4-BE49-F238E27FC236}">
                <a16:creationId xmlns:a16="http://schemas.microsoft.com/office/drawing/2014/main" id="{47FDF076-1221-4B7A-9BD2-D9B1B0095700}"/>
              </a:ext>
            </a:extLst>
          </p:cNvPr>
          <p:cNvPicPr>
            <a:picLocks noChangeAspect="1"/>
          </p:cNvPicPr>
          <p:nvPr/>
        </p:nvPicPr>
        <p:blipFill>
          <a:blip r:embed="rId2"/>
          <a:stretch>
            <a:fillRect/>
          </a:stretch>
        </p:blipFill>
        <p:spPr>
          <a:xfrm>
            <a:off x="1352456" y="1626999"/>
            <a:ext cx="6839810" cy="3921909"/>
          </a:xfrm>
          <a:prstGeom prst="rect">
            <a:avLst/>
          </a:prstGeom>
        </p:spPr>
      </p:pic>
    </p:spTree>
    <p:extLst>
      <p:ext uri="{BB962C8B-B14F-4D97-AF65-F5344CB8AC3E}">
        <p14:creationId xmlns:p14="http://schemas.microsoft.com/office/powerpoint/2010/main" val="4127961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 name="正方形/長方形 507">
            <a:extLst>
              <a:ext uri="{FF2B5EF4-FFF2-40B4-BE49-F238E27FC236}">
                <a16:creationId xmlns:a16="http://schemas.microsoft.com/office/drawing/2014/main" id="{A74EFBC8-470C-456D-BFF6-125D19DDC2EA}"/>
              </a:ext>
            </a:extLst>
          </p:cNvPr>
          <p:cNvSpPr/>
          <p:nvPr/>
        </p:nvSpPr>
        <p:spPr>
          <a:xfrm>
            <a:off x="1394460" y="4071358"/>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7" name="正方形/長方形 506">
            <a:extLst>
              <a:ext uri="{FF2B5EF4-FFF2-40B4-BE49-F238E27FC236}">
                <a16:creationId xmlns:a16="http://schemas.microsoft.com/office/drawing/2014/main" id="{806A3E3C-D36B-4527-903C-F6E74609BEDE}"/>
              </a:ext>
            </a:extLst>
          </p:cNvPr>
          <p:cNvSpPr/>
          <p:nvPr/>
        </p:nvSpPr>
        <p:spPr>
          <a:xfrm>
            <a:off x="1394460" y="2662757"/>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2F528F"/>
              </a:solidFill>
            </a:endParaRPr>
          </a:p>
        </p:txBody>
      </p:sp>
      <p:sp>
        <p:nvSpPr>
          <p:cNvPr id="506" name="正方形/長方形 505">
            <a:extLst>
              <a:ext uri="{FF2B5EF4-FFF2-40B4-BE49-F238E27FC236}">
                <a16:creationId xmlns:a16="http://schemas.microsoft.com/office/drawing/2014/main" id="{4890142B-893E-4CEE-9782-AD04425FFDAF}"/>
              </a:ext>
            </a:extLst>
          </p:cNvPr>
          <p:cNvSpPr/>
          <p:nvPr/>
        </p:nvSpPr>
        <p:spPr>
          <a:xfrm>
            <a:off x="1394460" y="1239992"/>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61</a:t>
            </a:fld>
            <a:endParaRPr kumimoji="1" lang="ja-JP" altLang="en-US" dirty="0"/>
          </a:p>
        </p:txBody>
      </p:sp>
      <p:grpSp>
        <p:nvGrpSpPr>
          <p:cNvPr id="504" name="グループ化 503">
            <a:extLst>
              <a:ext uri="{FF2B5EF4-FFF2-40B4-BE49-F238E27FC236}">
                <a16:creationId xmlns:a16="http://schemas.microsoft.com/office/drawing/2014/main" id="{CC116E26-FBA0-4FAA-95BD-12B8840CF1D5}"/>
              </a:ext>
            </a:extLst>
          </p:cNvPr>
          <p:cNvGrpSpPr/>
          <p:nvPr/>
        </p:nvGrpSpPr>
        <p:grpSpPr>
          <a:xfrm>
            <a:off x="1476450" y="2732416"/>
            <a:ext cx="6177388" cy="1152000"/>
            <a:chOff x="1476450" y="2720382"/>
            <a:chExt cx="6177388" cy="1152000"/>
          </a:xfrm>
        </p:grpSpPr>
        <p:grpSp>
          <p:nvGrpSpPr>
            <p:cNvPr id="255" name="グループ化 254">
              <a:extLst>
                <a:ext uri="{FF2B5EF4-FFF2-40B4-BE49-F238E27FC236}">
                  <a16:creationId xmlns:a16="http://schemas.microsoft.com/office/drawing/2014/main" id="{DE1F1C9E-7564-4877-AE7D-9788D8FCC7EB}"/>
                </a:ext>
              </a:extLst>
            </p:cNvPr>
            <p:cNvGrpSpPr/>
            <p:nvPr/>
          </p:nvGrpSpPr>
          <p:grpSpPr>
            <a:xfrm>
              <a:off x="5250723" y="2720382"/>
              <a:ext cx="1152000" cy="1152000"/>
              <a:chOff x="5972003" y="3429000"/>
              <a:chExt cx="1152000" cy="1152000"/>
            </a:xfrm>
          </p:grpSpPr>
          <p:sp>
            <p:nvSpPr>
              <p:cNvPr id="233" name="正方形/長方形 232">
                <a:extLst>
                  <a:ext uri="{FF2B5EF4-FFF2-40B4-BE49-F238E27FC236}">
                    <a16:creationId xmlns:a16="http://schemas.microsoft.com/office/drawing/2014/main" id="{E98C807A-9799-4BD0-9112-4C5D99EA6E03}"/>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4" name="グループ化 233">
                <a:extLst>
                  <a:ext uri="{FF2B5EF4-FFF2-40B4-BE49-F238E27FC236}">
                    <a16:creationId xmlns:a16="http://schemas.microsoft.com/office/drawing/2014/main" id="{443AF353-C829-40FE-8BD1-6AB20633A6AA}"/>
                  </a:ext>
                </a:extLst>
              </p:cNvPr>
              <p:cNvGrpSpPr/>
              <p:nvPr/>
            </p:nvGrpSpPr>
            <p:grpSpPr>
              <a:xfrm>
                <a:off x="6074225" y="3534848"/>
                <a:ext cx="941438" cy="940305"/>
                <a:chOff x="6834545" y="2455840"/>
                <a:chExt cx="941438" cy="940305"/>
              </a:xfrm>
            </p:grpSpPr>
            <p:sp>
              <p:nvSpPr>
                <p:cNvPr id="235" name="楕円 234">
                  <a:extLst>
                    <a:ext uri="{FF2B5EF4-FFF2-40B4-BE49-F238E27FC236}">
                      <a16:creationId xmlns:a16="http://schemas.microsoft.com/office/drawing/2014/main" id="{5637D3EA-8A2E-43FA-875A-36DA26B84F25}"/>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楕円 235">
                  <a:extLst>
                    <a:ext uri="{FF2B5EF4-FFF2-40B4-BE49-F238E27FC236}">
                      <a16:creationId xmlns:a16="http://schemas.microsoft.com/office/drawing/2014/main" id="{93A613F4-40F2-48E7-B591-7BB7D91BCFBA}"/>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楕円 236">
                  <a:extLst>
                    <a:ext uri="{FF2B5EF4-FFF2-40B4-BE49-F238E27FC236}">
                      <a16:creationId xmlns:a16="http://schemas.microsoft.com/office/drawing/2014/main" id="{201B1264-747F-460A-B25E-4F928120743C}"/>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楕円 237">
                  <a:extLst>
                    <a:ext uri="{FF2B5EF4-FFF2-40B4-BE49-F238E27FC236}">
                      <a16:creationId xmlns:a16="http://schemas.microsoft.com/office/drawing/2014/main" id="{904F4E17-E10B-4E16-B3FF-E4E91F0ED7D3}"/>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楕円 238">
                  <a:extLst>
                    <a:ext uri="{FF2B5EF4-FFF2-40B4-BE49-F238E27FC236}">
                      <a16:creationId xmlns:a16="http://schemas.microsoft.com/office/drawing/2014/main" id="{E5DC1838-EFE8-4BC1-A60D-DB16F51D9337}"/>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楕円 239">
                  <a:extLst>
                    <a:ext uri="{FF2B5EF4-FFF2-40B4-BE49-F238E27FC236}">
                      <a16:creationId xmlns:a16="http://schemas.microsoft.com/office/drawing/2014/main" id="{CCEC8D7A-B192-4E93-82C4-C4832EC7D01E}"/>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楕円 240">
                  <a:extLst>
                    <a:ext uri="{FF2B5EF4-FFF2-40B4-BE49-F238E27FC236}">
                      <a16:creationId xmlns:a16="http://schemas.microsoft.com/office/drawing/2014/main" id="{F22AA601-ACFD-4D55-9E2E-EE2899C8A71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楕円 241">
                  <a:extLst>
                    <a:ext uri="{FF2B5EF4-FFF2-40B4-BE49-F238E27FC236}">
                      <a16:creationId xmlns:a16="http://schemas.microsoft.com/office/drawing/2014/main" id="{0C1671F9-3780-42E2-9775-5E4B02C8B2B7}"/>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楕円 242">
                  <a:extLst>
                    <a:ext uri="{FF2B5EF4-FFF2-40B4-BE49-F238E27FC236}">
                      <a16:creationId xmlns:a16="http://schemas.microsoft.com/office/drawing/2014/main" id="{C4347A59-1A75-493E-8FF6-074548335433}"/>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楕円 243">
                  <a:extLst>
                    <a:ext uri="{FF2B5EF4-FFF2-40B4-BE49-F238E27FC236}">
                      <a16:creationId xmlns:a16="http://schemas.microsoft.com/office/drawing/2014/main" id="{C5C5CE41-CCC0-44DC-B6CE-3B364F8CCD0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楕円 244">
                  <a:extLst>
                    <a:ext uri="{FF2B5EF4-FFF2-40B4-BE49-F238E27FC236}">
                      <a16:creationId xmlns:a16="http://schemas.microsoft.com/office/drawing/2014/main" id="{CF7B8167-B7A7-4C4D-AF8F-2249D6272B85}"/>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楕円 245">
                  <a:extLst>
                    <a:ext uri="{FF2B5EF4-FFF2-40B4-BE49-F238E27FC236}">
                      <a16:creationId xmlns:a16="http://schemas.microsoft.com/office/drawing/2014/main" id="{0C8168E5-A497-4C24-AA08-75583DE658F4}"/>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楕円 246">
                  <a:extLst>
                    <a:ext uri="{FF2B5EF4-FFF2-40B4-BE49-F238E27FC236}">
                      <a16:creationId xmlns:a16="http://schemas.microsoft.com/office/drawing/2014/main" id="{8115BCFF-F8F4-4163-99CD-09F40070BAE4}"/>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楕円 247">
                  <a:extLst>
                    <a:ext uri="{FF2B5EF4-FFF2-40B4-BE49-F238E27FC236}">
                      <a16:creationId xmlns:a16="http://schemas.microsoft.com/office/drawing/2014/main" id="{F7E19E80-FF69-4DE6-9252-6918EF5AE243}"/>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楕円 248">
                  <a:extLst>
                    <a:ext uri="{FF2B5EF4-FFF2-40B4-BE49-F238E27FC236}">
                      <a16:creationId xmlns:a16="http://schemas.microsoft.com/office/drawing/2014/main" id="{5AAC6017-A866-4FF7-B57E-907B95F116EF}"/>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楕円 249">
                  <a:extLst>
                    <a:ext uri="{FF2B5EF4-FFF2-40B4-BE49-F238E27FC236}">
                      <a16:creationId xmlns:a16="http://schemas.microsoft.com/office/drawing/2014/main" id="{D5E0988C-8254-4EAE-91D4-D2BB5FB6311A}"/>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56" name="グループ化 255">
              <a:extLst>
                <a:ext uri="{FF2B5EF4-FFF2-40B4-BE49-F238E27FC236}">
                  <a16:creationId xmlns:a16="http://schemas.microsoft.com/office/drawing/2014/main" id="{B7B9CCF1-33CC-48C8-972E-6BDC438A2901}"/>
                </a:ext>
              </a:extLst>
            </p:cNvPr>
            <p:cNvGrpSpPr/>
            <p:nvPr/>
          </p:nvGrpSpPr>
          <p:grpSpPr>
            <a:xfrm rot="10800000">
              <a:off x="3990382" y="2720382"/>
              <a:ext cx="1152000" cy="1152000"/>
              <a:chOff x="5972003" y="3429000"/>
              <a:chExt cx="1152000" cy="1152000"/>
            </a:xfrm>
          </p:grpSpPr>
          <p:sp>
            <p:nvSpPr>
              <p:cNvPr id="257" name="正方形/長方形 256">
                <a:extLst>
                  <a:ext uri="{FF2B5EF4-FFF2-40B4-BE49-F238E27FC236}">
                    <a16:creationId xmlns:a16="http://schemas.microsoft.com/office/drawing/2014/main" id="{9BEC9BA9-36D1-474E-9411-8A90BEF9E332}"/>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8" name="グループ化 257">
                <a:extLst>
                  <a:ext uri="{FF2B5EF4-FFF2-40B4-BE49-F238E27FC236}">
                    <a16:creationId xmlns:a16="http://schemas.microsoft.com/office/drawing/2014/main" id="{6A23D48C-A655-4961-B4FE-5A9D46AA6281}"/>
                  </a:ext>
                </a:extLst>
              </p:cNvPr>
              <p:cNvGrpSpPr/>
              <p:nvPr/>
            </p:nvGrpSpPr>
            <p:grpSpPr>
              <a:xfrm>
                <a:off x="6074225" y="3534848"/>
                <a:ext cx="941438" cy="940305"/>
                <a:chOff x="6834545" y="2455840"/>
                <a:chExt cx="941438" cy="940305"/>
              </a:xfrm>
            </p:grpSpPr>
            <p:sp>
              <p:nvSpPr>
                <p:cNvPr id="259" name="楕円 258">
                  <a:extLst>
                    <a:ext uri="{FF2B5EF4-FFF2-40B4-BE49-F238E27FC236}">
                      <a16:creationId xmlns:a16="http://schemas.microsoft.com/office/drawing/2014/main" id="{AEF95FDC-462B-4B02-9F0F-4DEEA8E4671F}"/>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楕円 259">
                  <a:extLst>
                    <a:ext uri="{FF2B5EF4-FFF2-40B4-BE49-F238E27FC236}">
                      <a16:creationId xmlns:a16="http://schemas.microsoft.com/office/drawing/2014/main" id="{7BA7EE76-C56B-4C5F-8A1D-9B84E004E26C}"/>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楕円 260">
                  <a:extLst>
                    <a:ext uri="{FF2B5EF4-FFF2-40B4-BE49-F238E27FC236}">
                      <a16:creationId xmlns:a16="http://schemas.microsoft.com/office/drawing/2014/main" id="{8AADF93A-024D-4E89-9E2A-AD8066702FB9}"/>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楕円 261">
                  <a:extLst>
                    <a:ext uri="{FF2B5EF4-FFF2-40B4-BE49-F238E27FC236}">
                      <a16:creationId xmlns:a16="http://schemas.microsoft.com/office/drawing/2014/main" id="{E8D28704-DB90-409F-B0BB-7E9D1478C24A}"/>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楕円 262">
                  <a:extLst>
                    <a:ext uri="{FF2B5EF4-FFF2-40B4-BE49-F238E27FC236}">
                      <a16:creationId xmlns:a16="http://schemas.microsoft.com/office/drawing/2014/main" id="{13CE9FEA-F8B3-481E-8E12-B4C85C38BEC0}"/>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楕円 263">
                  <a:extLst>
                    <a:ext uri="{FF2B5EF4-FFF2-40B4-BE49-F238E27FC236}">
                      <a16:creationId xmlns:a16="http://schemas.microsoft.com/office/drawing/2014/main" id="{7E410093-60D6-4D16-B100-7D2BF655C4A7}"/>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楕円 264">
                  <a:extLst>
                    <a:ext uri="{FF2B5EF4-FFF2-40B4-BE49-F238E27FC236}">
                      <a16:creationId xmlns:a16="http://schemas.microsoft.com/office/drawing/2014/main" id="{0B514121-FA8B-4326-87AA-82D466E7BCA3}"/>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楕円 265">
                  <a:extLst>
                    <a:ext uri="{FF2B5EF4-FFF2-40B4-BE49-F238E27FC236}">
                      <a16:creationId xmlns:a16="http://schemas.microsoft.com/office/drawing/2014/main" id="{CE74DCB7-71F7-41A4-AA64-3F0B6BCFC1FF}"/>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楕円 266">
                  <a:extLst>
                    <a:ext uri="{FF2B5EF4-FFF2-40B4-BE49-F238E27FC236}">
                      <a16:creationId xmlns:a16="http://schemas.microsoft.com/office/drawing/2014/main" id="{93A26667-746F-47C3-9CAB-65F60BC61C53}"/>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楕円 267">
                  <a:extLst>
                    <a:ext uri="{FF2B5EF4-FFF2-40B4-BE49-F238E27FC236}">
                      <a16:creationId xmlns:a16="http://schemas.microsoft.com/office/drawing/2014/main" id="{64F7EC26-4ADA-4B59-97CB-7AA4F677D0A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楕円 268">
                  <a:extLst>
                    <a:ext uri="{FF2B5EF4-FFF2-40B4-BE49-F238E27FC236}">
                      <a16:creationId xmlns:a16="http://schemas.microsoft.com/office/drawing/2014/main" id="{2B8D78BF-A264-4AEA-8CA1-6075BB518DEA}"/>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楕円 269">
                  <a:extLst>
                    <a:ext uri="{FF2B5EF4-FFF2-40B4-BE49-F238E27FC236}">
                      <a16:creationId xmlns:a16="http://schemas.microsoft.com/office/drawing/2014/main" id="{D9066D8D-399D-4403-88DE-AC0CE6F7FE03}"/>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楕円 270">
                  <a:extLst>
                    <a:ext uri="{FF2B5EF4-FFF2-40B4-BE49-F238E27FC236}">
                      <a16:creationId xmlns:a16="http://schemas.microsoft.com/office/drawing/2014/main" id="{95491BDE-9E75-465A-9FF7-C049916675B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楕円 271">
                  <a:extLst>
                    <a:ext uri="{FF2B5EF4-FFF2-40B4-BE49-F238E27FC236}">
                      <a16:creationId xmlns:a16="http://schemas.microsoft.com/office/drawing/2014/main" id="{AA23F75A-8CCF-4CF5-B97A-2924885B37F1}"/>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楕円 272">
                  <a:extLst>
                    <a:ext uri="{FF2B5EF4-FFF2-40B4-BE49-F238E27FC236}">
                      <a16:creationId xmlns:a16="http://schemas.microsoft.com/office/drawing/2014/main" id="{E6390392-97F5-49DA-943A-CEAD3CA8B05E}"/>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楕円 273">
                  <a:extLst>
                    <a:ext uri="{FF2B5EF4-FFF2-40B4-BE49-F238E27FC236}">
                      <a16:creationId xmlns:a16="http://schemas.microsoft.com/office/drawing/2014/main" id="{1845566F-759F-4748-8845-8F59CAE92FDA}"/>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13" name="グループ化 312">
              <a:extLst>
                <a:ext uri="{FF2B5EF4-FFF2-40B4-BE49-F238E27FC236}">
                  <a16:creationId xmlns:a16="http://schemas.microsoft.com/office/drawing/2014/main" id="{6C21B4AF-8F25-4D6D-8FC2-4805376C288A}"/>
                </a:ext>
              </a:extLst>
            </p:cNvPr>
            <p:cNvGrpSpPr/>
            <p:nvPr/>
          </p:nvGrpSpPr>
          <p:grpSpPr>
            <a:xfrm>
              <a:off x="6501838" y="2720382"/>
              <a:ext cx="1152000" cy="1152000"/>
              <a:chOff x="5972003" y="3429000"/>
              <a:chExt cx="1152000" cy="1152000"/>
            </a:xfrm>
          </p:grpSpPr>
          <p:sp>
            <p:nvSpPr>
              <p:cNvPr id="314" name="正方形/長方形 313">
                <a:extLst>
                  <a:ext uri="{FF2B5EF4-FFF2-40B4-BE49-F238E27FC236}">
                    <a16:creationId xmlns:a16="http://schemas.microsoft.com/office/drawing/2014/main" id="{997E2C78-524D-4CEC-9C7B-F393F9D1033A}"/>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5" name="グループ化 314">
                <a:extLst>
                  <a:ext uri="{FF2B5EF4-FFF2-40B4-BE49-F238E27FC236}">
                    <a16:creationId xmlns:a16="http://schemas.microsoft.com/office/drawing/2014/main" id="{53C32B68-53CA-4907-970B-CAECF650C142}"/>
                  </a:ext>
                </a:extLst>
              </p:cNvPr>
              <p:cNvGrpSpPr/>
              <p:nvPr/>
            </p:nvGrpSpPr>
            <p:grpSpPr>
              <a:xfrm>
                <a:off x="6074225" y="3534848"/>
                <a:ext cx="941438" cy="940305"/>
                <a:chOff x="6834545" y="2455840"/>
                <a:chExt cx="941438" cy="940305"/>
              </a:xfrm>
            </p:grpSpPr>
            <p:sp>
              <p:nvSpPr>
                <p:cNvPr id="316" name="楕円 315">
                  <a:extLst>
                    <a:ext uri="{FF2B5EF4-FFF2-40B4-BE49-F238E27FC236}">
                      <a16:creationId xmlns:a16="http://schemas.microsoft.com/office/drawing/2014/main" id="{A3910E20-3898-4B6D-8027-980DB6100244}"/>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楕円 316">
                  <a:extLst>
                    <a:ext uri="{FF2B5EF4-FFF2-40B4-BE49-F238E27FC236}">
                      <a16:creationId xmlns:a16="http://schemas.microsoft.com/office/drawing/2014/main" id="{783AC9AC-179D-4FD0-9C15-940BCFB9B5E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楕円 317">
                  <a:extLst>
                    <a:ext uri="{FF2B5EF4-FFF2-40B4-BE49-F238E27FC236}">
                      <a16:creationId xmlns:a16="http://schemas.microsoft.com/office/drawing/2014/main" id="{B51FFC03-0489-4B4D-8654-8A739963488F}"/>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楕円 318">
                  <a:extLst>
                    <a:ext uri="{FF2B5EF4-FFF2-40B4-BE49-F238E27FC236}">
                      <a16:creationId xmlns:a16="http://schemas.microsoft.com/office/drawing/2014/main" id="{C3DB3F2E-8343-4971-9837-2480C5CCC38C}"/>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楕円 319">
                  <a:extLst>
                    <a:ext uri="{FF2B5EF4-FFF2-40B4-BE49-F238E27FC236}">
                      <a16:creationId xmlns:a16="http://schemas.microsoft.com/office/drawing/2014/main" id="{B94DE08D-36D0-4F4F-8CB9-9B6206C82149}"/>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楕円 320">
                  <a:extLst>
                    <a:ext uri="{FF2B5EF4-FFF2-40B4-BE49-F238E27FC236}">
                      <a16:creationId xmlns:a16="http://schemas.microsoft.com/office/drawing/2014/main" id="{989EF862-C372-4F98-BF78-7C98C6CA774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楕円 321">
                  <a:extLst>
                    <a:ext uri="{FF2B5EF4-FFF2-40B4-BE49-F238E27FC236}">
                      <a16:creationId xmlns:a16="http://schemas.microsoft.com/office/drawing/2014/main" id="{93AFCE4C-2429-4272-B0B6-E532ED8815F6}"/>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楕円 322">
                  <a:extLst>
                    <a:ext uri="{FF2B5EF4-FFF2-40B4-BE49-F238E27FC236}">
                      <a16:creationId xmlns:a16="http://schemas.microsoft.com/office/drawing/2014/main" id="{E634A819-3D93-49EE-9293-5D7D0A2ECC70}"/>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楕円 323">
                  <a:extLst>
                    <a:ext uri="{FF2B5EF4-FFF2-40B4-BE49-F238E27FC236}">
                      <a16:creationId xmlns:a16="http://schemas.microsoft.com/office/drawing/2014/main" id="{DCA705E9-CD5B-4112-8C46-83F57FD63271}"/>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楕円 324">
                  <a:extLst>
                    <a:ext uri="{FF2B5EF4-FFF2-40B4-BE49-F238E27FC236}">
                      <a16:creationId xmlns:a16="http://schemas.microsoft.com/office/drawing/2014/main" id="{A634E876-9B0F-4444-948A-16BCF347E676}"/>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楕円 325">
                  <a:extLst>
                    <a:ext uri="{FF2B5EF4-FFF2-40B4-BE49-F238E27FC236}">
                      <a16:creationId xmlns:a16="http://schemas.microsoft.com/office/drawing/2014/main" id="{F65D7272-5074-4E6A-BC9E-ACA8731E1F74}"/>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楕円 326">
                  <a:extLst>
                    <a:ext uri="{FF2B5EF4-FFF2-40B4-BE49-F238E27FC236}">
                      <a16:creationId xmlns:a16="http://schemas.microsoft.com/office/drawing/2014/main" id="{A29549E8-1EE8-4EBC-B922-47F9FDF47D33}"/>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楕円 327">
                  <a:extLst>
                    <a:ext uri="{FF2B5EF4-FFF2-40B4-BE49-F238E27FC236}">
                      <a16:creationId xmlns:a16="http://schemas.microsoft.com/office/drawing/2014/main" id="{57789A2A-9E09-4A27-BF4B-2682EB69723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楕円 328">
                  <a:extLst>
                    <a:ext uri="{FF2B5EF4-FFF2-40B4-BE49-F238E27FC236}">
                      <a16:creationId xmlns:a16="http://schemas.microsoft.com/office/drawing/2014/main" id="{D5C046FE-AA55-4E6A-A6D0-57CAA066EB9E}"/>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楕円 329">
                  <a:extLst>
                    <a:ext uri="{FF2B5EF4-FFF2-40B4-BE49-F238E27FC236}">
                      <a16:creationId xmlns:a16="http://schemas.microsoft.com/office/drawing/2014/main" id="{030B18AA-09AD-436D-81EF-A5C36B0A1809}"/>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楕円 330">
                  <a:extLst>
                    <a:ext uri="{FF2B5EF4-FFF2-40B4-BE49-F238E27FC236}">
                      <a16:creationId xmlns:a16="http://schemas.microsoft.com/office/drawing/2014/main" id="{F4CE5B19-67AD-427E-9F45-45BD58BE76A7}"/>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2" name="グループ化 331">
              <a:extLst>
                <a:ext uri="{FF2B5EF4-FFF2-40B4-BE49-F238E27FC236}">
                  <a16:creationId xmlns:a16="http://schemas.microsoft.com/office/drawing/2014/main" id="{C7F46B3E-12EC-49F9-A542-A8F5BE77F929}"/>
                </a:ext>
              </a:extLst>
            </p:cNvPr>
            <p:cNvGrpSpPr/>
            <p:nvPr/>
          </p:nvGrpSpPr>
          <p:grpSpPr>
            <a:xfrm rot="10800000">
              <a:off x="1476450" y="2720382"/>
              <a:ext cx="1152000" cy="1152000"/>
              <a:chOff x="5972003" y="3429000"/>
              <a:chExt cx="1152000" cy="1152000"/>
            </a:xfrm>
          </p:grpSpPr>
          <p:sp>
            <p:nvSpPr>
              <p:cNvPr id="333" name="正方形/長方形 332">
                <a:extLst>
                  <a:ext uri="{FF2B5EF4-FFF2-40B4-BE49-F238E27FC236}">
                    <a16:creationId xmlns:a16="http://schemas.microsoft.com/office/drawing/2014/main" id="{8F02F4CB-D3A0-4C81-8BCA-D9DA1CB31FFB}"/>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4" name="グループ化 333">
                <a:extLst>
                  <a:ext uri="{FF2B5EF4-FFF2-40B4-BE49-F238E27FC236}">
                    <a16:creationId xmlns:a16="http://schemas.microsoft.com/office/drawing/2014/main" id="{C04C3CBB-9E1F-46E0-8CB3-A9FA7E5E69E1}"/>
                  </a:ext>
                </a:extLst>
              </p:cNvPr>
              <p:cNvGrpSpPr/>
              <p:nvPr/>
            </p:nvGrpSpPr>
            <p:grpSpPr>
              <a:xfrm>
                <a:off x="6074225" y="3534848"/>
                <a:ext cx="941438" cy="940305"/>
                <a:chOff x="6834545" y="2455840"/>
                <a:chExt cx="941438" cy="940305"/>
              </a:xfrm>
            </p:grpSpPr>
            <p:sp>
              <p:nvSpPr>
                <p:cNvPr id="335" name="楕円 334">
                  <a:extLst>
                    <a:ext uri="{FF2B5EF4-FFF2-40B4-BE49-F238E27FC236}">
                      <a16:creationId xmlns:a16="http://schemas.microsoft.com/office/drawing/2014/main" id="{D08DB0A8-E7EA-4CF2-B905-61DD8A7B2680}"/>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楕円 335">
                  <a:extLst>
                    <a:ext uri="{FF2B5EF4-FFF2-40B4-BE49-F238E27FC236}">
                      <a16:creationId xmlns:a16="http://schemas.microsoft.com/office/drawing/2014/main" id="{D7E70D05-FB6A-4639-B393-5A60E1F5FD6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楕円 336">
                  <a:extLst>
                    <a:ext uri="{FF2B5EF4-FFF2-40B4-BE49-F238E27FC236}">
                      <a16:creationId xmlns:a16="http://schemas.microsoft.com/office/drawing/2014/main" id="{36341960-5EB1-4D19-B5F7-EAD30986D66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 name="楕円 337">
                  <a:extLst>
                    <a:ext uri="{FF2B5EF4-FFF2-40B4-BE49-F238E27FC236}">
                      <a16:creationId xmlns:a16="http://schemas.microsoft.com/office/drawing/2014/main" id="{8F120AF5-50FB-4466-9F73-BBADC16B370E}"/>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楕円 338">
                  <a:extLst>
                    <a:ext uri="{FF2B5EF4-FFF2-40B4-BE49-F238E27FC236}">
                      <a16:creationId xmlns:a16="http://schemas.microsoft.com/office/drawing/2014/main" id="{B2F0261D-7886-4BAE-A143-95F76C87B3F1}"/>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楕円 339">
                  <a:extLst>
                    <a:ext uri="{FF2B5EF4-FFF2-40B4-BE49-F238E27FC236}">
                      <a16:creationId xmlns:a16="http://schemas.microsoft.com/office/drawing/2014/main" id="{D2B683E1-31C1-40D7-9199-005AFEA1EAEB}"/>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楕円 340">
                  <a:extLst>
                    <a:ext uri="{FF2B5EF4-FFF2-40B4-BE49-F238E27FC236}">
                      <a16:creationId xmlns:a16="http://schemas.microsoft.com/office/drawing/2014/main" id="{78311382-FF96-45F9-8C9B-47015F8858FD}"/>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楕円 341">
                  <a:extLst>
                    <a:ext uri="{FF2B5EF4-FFF2-40B4-BE49-F238E27FC236}">
                      <a16:creationId xmlns:a16="http://schemas.microsoft.com/office/drawing/2014/main" id="{C85340E4-7204-4C19-8A3D-E692FF4DC42F}"/>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楕円 342">
                  <a:extLst>
                    <a:ext uri="{FF2B5EF4-FFF2-40B4-BE49-F238E27FC236}">
                      <a16:creationId xmlns:a16="http://schemas.microsoft.com/office/drawing/2014/main" id="{5C96479E-1D8F-4A8E-8283-9AE61EB076AC}"/>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楕円 343">
                  <a:extLst>
                    <a:ext uri="{FF2B5EF4-FFF2-40B4-BE49-F238E27FC236}">
                      <a16:creationId xmlns:a16="http://schemas.microsoft.com/office/drawing/2014/main" id="{6A64DA85-03BE-499E-94C8-EAC028E13ED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楕円 344">
                  <a:extLst>
                    <a:ext uri="{FF2B5EF4-FFF2-40B4-BE49-F238E27FC236}">
                      <a16:creationId xmlns:a16="http://schemas.microsoft.com/office/drawing/2014/main" id="{2763E52D-6D1D-4D7B-9007-0979433F6F6B}"/>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楕円 345">
                  <a:extLst>
                    <a:ext uri="{FF2B5EF4-FFF2-40B4-BE49-F238E27FC236}">
                      <a16:creationId xmlns:a16="http://schemas.microsoft.com/office/drawing/2014/main" id="{ED10289C-845A-4A21-B68F-9E8710CBB9B0}"/>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楕円 346">
                  <a:extLst>
                    <a:ext uri="{FF2B5EF4-FFF2-40B4-BE49-F238E27FC236}">
                      <a16:creationId xmlns:a16="http://schemas.microsoft.com/office/drawing/2014/main" id="{B6050224-30F9-4C22-9873-AB57A745F2D2}"/>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楕円 347">
                  <a:extLst>
                    <a:ext uri="{FF2B5EF4-FFF2-40B4-BE49-F238E27FC236}">
                      <a16:creationId xmlns:a16="http://schemas.microsoft.com/office/drawing/2014/main" id="{BA19EB37-3320-4669-98B1-67FCEB91518D}"/>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楕円 348">
                  <a:extLst>
                    <a:ext uri="{FF2B5EF4-FFF2-40B4-BE49-F238E27FC236}">
                      <a16:creationId xmlns:a16="http://schemas.microsoft.com/office/drawing/2014/main" id="{F1A9074E-736F-4E24-871D-83BFEE973DC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楕円 349">
                  <a:extLst>
                    <a:ext uri="{FF2B5EF4-FFF2-40B4-BE49-F238E27FC236}">
                      <a16:creationId xmlns:a16="http://schemas.microsoft.com/office/drawing/2014/main" id="{F404B71C-9663-4D80-93BE-B38C7ED7A1A7}"/>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51" name="グループ化 350">
              <a:extLst>
                <a:ext uri="{FF2B5EF4-FFF2-40B4-BE49-F238E27FC236}">
                  <a16:creationId xmlns:a16="http://schemas.microsoft.com/office/drawing/2014/main" id="{019E6CD7-9D76-4C7C-964C-E77022490DDB}"/>
                </a:ext>
              </a:extLst>
            </p:cNvPr>
            <p:cNvGrpSpPr/>
            <p:nvPr/>
          </p:nvGrpSpPr>
          <p:grpSpPr>
            <a:xfrm>
              <a:off x="2729863" y="2720382"/>
              <a:ext cx="1152000" cy="1152000"/>
              <a:chOff x="5972003" y="3429000"/>
              <a:chExt cx="1152000" cy="1152000"/>
            </a:xfrm>
          </p:grpSpPr>
          <p:sp>
            <p:nvSpPr>
              <p:cNvPr id="352" name="正方形/長方形 351">
                <a:extLst>
                  <a:ext uri="{FF2B5EF4-FFF2-40B4-BE49-F238E27FC236}">
                    <a16:creationId xmlns:a16="http://schemas.microsoft.com/office/drawing/2014/main" id="{C77B27A7-022D-4655-A547-7E4BA51E7974}"/>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3" name="グループ化 352">
                <a:extLst>
                  <a:ext uri="{FF2B5EF4-FFF2-40B4-BE49-F238E27FC236}">
                    <a16:creationId xmlns:a16="http://schemas.microsoft.com/office/drawing/2014/main" id="{172C9366-F639-466A-84FB-8FD83C88A3B7}"/>
                  </a:ext>
                </a:extLst>
              </p:cNvPr>
              <p:cNvGrpSpPr/>
              <p:nvPr/>
            </p:nvGrpSpPr>
            <p:grpSpPr>
              <a:xfrm>
                <a:off x="6074225" y="3534848"/>
                <a:ext cx="941438" cy="940305"/>
                <a:chOff x="6834545" y="2455840"/>
                <a:chExt cx="941438" cy="940305"/>
              </a:xfrm>
            </p:grpSpPr>
            <p:sp>
              <p:nvSpPr>
                <p:cNvPr id="354" name="楕円 353">
                  <a:extLst>
                    <a:ext uri="{FF2B5EF4-FFF2-40B4-BE49-F238E27FC236}">
                      <a16:creationId xmlns:a16="http://schemas.microsoft.com/office/drawing/2014/main" id="{1014E1EF-C8B2-4E37-9F2A-9FE03E3271E3}"/>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楕円 354">
                  <a:extLst>
                    <a:ext uri="{FF2B5EF4-FFF2-40B4-BE49-F238E27FC236}">
                      <a16:creationId xmlns:a16="http://schemas.microsoft.com/office/drawing/2014/main" id="{B0DF22D8-DE8E-4F3F-9F7E-38B0D0F7959A}"/>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楕円 355">
                  <a:extLst>
                    <a:ext uri="{FF2B5EF4-FFF2-40B4-BE49-F238E27FC236}">
                      <a16:creationId xmlns:a16="http://schemas.microsoft.com/office/drawing/2014/main" id="{64B9313C-0E9C-416E-BB14-CA3DB6FF537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楕円 356">
                  <a:extLst>
                    <a:ext uri="{FF2B5EF4-FFF2-40B4-BE49-F238E27FC236}">
                      <a16:creationId xmlns:a16="http://schemas.microsoft.com/office/drawing/2014/main" id="{8C805852-9760-459C-A40D-EAEA39675A64}"/>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楕円 357">
                  <a:extLst>
                    <a:ext uri="{FF2B5EF4-FFF2-40B4-BE49-F238E27FC236}">
                      <a16:creationId xmlns:a16="http://schemas.microsoft.com/office/drawing/2014/main" id="{85D0CAB1-8F3B-43AA-AF00-5BE0DEEC5C38}"/>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楕円 358">
                  <a:extLst>
                    <a:ext uri="{FF2B5EF4-FFF2-40B4-BE49-F238E27FC236}">
                      <a16:creationId xmlns:a16="http://schemas.microsoft.com/office/drawing/2014/main" id="{9D934317-88D3-4562-8EDB-5C930C9B0DFE}"/>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0" name="楕円 359">
                  <a:extLst>
                    <a:ext uri="{FF2B5EF4-FFF2-40B4-BE49-F238E27FC236}">
                      <a16:creationId xmlns:a16="http://schemas.microsoft.com/office/drawing/2014/main" id="{BCA3918A-0FE4-4176-A144-393828B00A54}"/>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楕円 360">
                  <a:extLst>
                    <a:ext uri="{FF2B5EF4-FFF2-40B4-BE49-F238E27FC236}">
                      <a16:creationId xmlns:a16="http://schemas.microsoft.com/office/drawing/2014/main" id="{723F65E7-7527-4509-A73D-2B76D453B89A}"/>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楕円 361">
                  <a:extLst>
                    <a:ext uri="{FF2B5EF4-FFF2-40B4-BE49-F238E27FC236}">
                      <a16:creationId xmlns:a16="http://schemas.microsoft.com/office/drawing/2014/main" id="{08CDF975-6457-4B9D-BE96-D0AA2131ACF2}"/>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3" name="楕円 362">
                  <a:extLst>
                    <a:ext uri="{FF2B5EF4-FFF2-40B4-BE49-F238E27FC236}">
                      <a16:creationId xmlns:a16="http://schemas.microsoft.com/office/drawing/2014/main" id="{3F359C1B-487B-4A44-8284-267601354877}"/>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 name="楕円 363">
                  <a:extLst>
                    <a:ext uri="{FF2B5EF4-FFF2-40B4-BE49-F238E27FC236}">
                      <a16:creationId xmlns:a16="http://schemas.microsoft.com/office/drawing/2014/main" id="{58602A3F-D424-4BF9-A51D-EE1CD3AB71B0}"/>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 name="楕円 364">
                  <a:extLst>
                    <a:ext uri="{FF2B5EF4-FFF2-40B4-BE49-F238E27FC236}">
                      <a16:creationId xmlns:a16="http://schemas.microsoft.com/office/drawing/2014/main" id="{A0007495-9B8C-4F08-841F-E6DA9C4E9CF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 name="楕円 365">
                  <a:extLst>
                    <a:ext uri="{FF2B5EF4-FFF2-40B4-BE49-F238E27FC236}">
                      <a16:creationId xmlns:a16="http://schemas.microsoft.com/office/drawing/2014/main" id="{C329A628-BB2E-43CA-9981-4B5338CA5F75}"/>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楕円 366">
                  <a:extLst>
                    <a:ext uri="{FF2B5EF4-FFF2-40B4-BE49-F238E27FC236}">
                      <a16:creationId xmlns:a16="http://schemas.microsoft.com/office/drawing/2014/main" id="{FC55707E-832F-430B-8ECA-67022243ED68}"/>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 name="楕円 367">
                  <a:extLst>
                    <a:ext uri="{FF2B5EF4-FFF2-40B4-BE49-F238E27FC236}">
                      <a16:creationId xmlns:a16="http://schemas.microsoft.com/office/drawing/2014/main" id="{8CF1D3C6-483D-450F-A720-674946961CB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楕円 368">
                  <a:extLst>
                    <a:ext uri="{FF2B5EF4-FFF2-40B4-BE49-F238E27FC236}">
                      <a16:creationId xmlns:a16="http://schemas.microsoft.com/office/drawing/2014/main" id="{37366898-5C04-4C70-AA83-DC97845BE3F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05" name="グループ化 504">
            <a:extLst>
              <a:ext uri="{FF2B5EF4-FFF2-40B4-BE49-F238E27FC236}">
                <a16:creationId xmlns:a16="http://schemas.microsoft.com/office/drawing/2014/main" id="{28EDA264-813B-4FAB-98F1-455A9006C4D8}"/>
              </a:ext>
            </a:extLst>
          </p:cNvPr>
          <p:cNvGrpSpPr/>
          <p:nvPr/>
        </p:nvGrpSpPr>
        <p:grpSpPr>
          <a:xfrm>
            <a:off x="1476450" y="1318197"/>
            <a:ext cx="6179863" cy="1152000"/>
            <a:chOff x="1476450" y="1318197"/>
            <a:chExt cx="6179863" cy="1152000"/>
          </a:xfrm>
        </p:grpSpPr>
        <p:grpSp>
          <p:nvGrpSpPr>
            <p:cNvPr id="252" name="グループ化 251">
              <a:extLst>
                <a:ext uri="{FF2B5EF4-FFF2-40B4-BE49-F238E27FC236}">
                  <a16:creationId xmlns:a16="http://schemas.microsoft.com/office/drawing/2014/main" id="{28149C24-B416-44C8-BE28-D27BD9A3A686}"/>
                </a:ext>
              </a:extLst>
            </p:cNvPr>
            <p:cNvGrpSpPr/>
            <p:nvPr/>
          </p:nvGrpSpPr>
          <p:grpSpPr>
            <a:xfrm>
              <a:off x="2733416" y="1318197"/>
              <a:ext cx="1152000" cy="1152000"/>
              <a:chOff x="7072683" y="2920720"/>
              <a:chExt cx="1152000" cy="1152000"/>
            </a:xfrm>
          </p:grpSpPr>
          <p:sp>
            <p:nvSpPr>
              <p:cNvPr id="213" name="正方形/長方形 212">
                <a:extLst>
                  <a:ext uri="{FF2B5EF4-FFF2-40B4-BE49-F238E27FC236}">
                    <a16:creationId xmlns:a16="http://schemas.microsoft.com/office/drawing/2014/main" id="{C6DBBF40-1161-43AE-A1AA-FE7BEDD15A2D}"/>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6" name="グループ化 195">
                <a:extLst>
                  <a:ext uri="{FF2B5EF4-FFF2-40B4-BE49-F238E27FC236}">
                    <a16:creationId xmlns:a16="http://schemas.microsoft.com/office/drawing/2014/main" id="{35913CD6-CCCF-4D09-838C-1BAD87BE6B9B}"/>
                  </a:ext>
                </a:extLst>
              </p:cNvPr>
              <p:cNvGrpSpPr/>
              <p:nvPr/>
            </p:nvGrpSpPr>
            <p:grpSpPr>
              <a:xfrm>
                <a:off x="7174905" y="3026568"/>
                <a:ext cx="941438" cy="940305"/>
                <a:chOff x="6834545" y="2455840"/>
                <a:chExt cx="941438" cy="940305"/>
              </a:xfrm>
            </p:grpSpPr>
            <p:sp>
              <p:nvSpPr>
                <p:cNvPr id="197" name="楕円 196">
                  <a:extLst>
                    <a:ext uri="{FF2B5EF4-FFF2-40B4-BE49-F238E27FC236}">
                      <a16:creationId xmlns:a16="http://schemas.microsoft.com/office/drawing/2014/main" id="{8A8915CB-5B9A-42A5-99ED-DC299DF9CDC2}"/>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855CBB69-C299-4EA9-A84D-9ED70DEC55CD}"/>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9CBA8A51-2D61-4EB7-B657-F76E5EC6D420}"/>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E1FFE92B-4350-4128-9534-A72F0535C68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5FF67C08-8A75-4D37-8BAB-371FB47D1DE7}"/>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A16BD7ED-5165-45ED-A48B-9A2C856FE0CF}"/>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楕円 202">
                  <a:extLst>
                    <a:ext uri="{FF2B5EF4-FFF2-40B4-BE49-F238E27FC236}">
                      <a16:creationId xmlns:a16="http://schemas.microsoft.com/office/drawing/2014/main" id="{02ADFA00-D442-40B4-9907-29135E5A44A4}"/>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075B95EB-AC15-4EC3-AC8C-27D07B539678}"/>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BC54CDDB-4373-47CE-83EA-8A52FBD588B8}"/>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F2A55EBC-8EE2-444A-A3DE-D61D016370C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4C5F9A89-7541-4C47-95EC-3EEF491C5DF7}"/>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BA7053E0-5202-4E3D-9668-765747811EF7}"/>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5C96AA1D-B154-4D9A-A3EC-83361FAC4FE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8D24F8D8-B422-4F2D-832D-9938526E368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楕円 210">
                  <a:extLst>
                    <a:ext uri="{FF2B5EF4-FFF2-40B4-BE49-F238E27FC236}">
                      <a16:creationId xmlns:a16="http://schemas.microsoft.com/office/drawing/2014/main" id="{E7608F07-B866-4937-A332-C25B8142AD44}"/>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id="{D293A2CB-39E6-461B-8205-4FB3D6DD5C45}"/>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53" name="グループ化 252">
              <a:extLst>
                <a:ext uri="{FF2B5EF4-FFF2-40B4-BE49-F238E27FC236}">
                  <a16:creationId xmlns:a16="http://schemas.microsoft.com/office/drawing/2014/main" id="{B0864A94-EDA1-446F-95F1-C8A600870A3A}"/>
                </a:ext>
              </a:extLst>
            </p:cNvPr>
            <p:cNvGrpSpPr/>
            <p:nvPr/>
          </p:nvGrpSpPr>
          <p:grpSpPr>
            <a:xfrm>
              <a:off x="1476450" y="1318197"/>
              <a:ext cx="1152000" cy="1152000"/>
              <a:chOff x="5053598" y="2920720"/>
              <a:chExt cx="1152000" cy="1152000"/>
            </a:xfrm>
          </p:grpSpPr>
          <p:sp>
            <p:nvSpPr>
              <p:cNvPr id="215" name="正方形/長方形 214">
                <a:extLst>
                  <a:ext uri="{FF2B5EF4-FFF2-40B4-BE49-F238E27FC236}">
                    <a16:creationId xmlns:a16="http://schemas.microsoft.com/office/drawing/2014/main" id="{82688568-FD89-438A-92A1-C33BF419D1C2}"/>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16" name="グループ化 215">
                <a:extLst>
                  <a:ext uri="{FF2B5EF4-FFF2-40B4-BE49-F238E27FC236}">
                    <a16:creationId xmlns:a16="http://schemas.microsoft.com/office/drawing/2014/main" id="{1FD361EE-B00D-4D1C-8711-79E136B6A3A1}"/>
                  </a:ext>
                </a:extLst>
              </p:cNvPr>
              <p:cNvGrpSpPr/>
              <p:nvPr/>
            </p:nvGrpSpPr>
            <p:grpSpPr>
              <a:xfrm rot="5400000">
                <a:off x="5155820" y="3026568"/>
                <a:ext cx="941438" cy="940305"/>
                <a:chOff x="6834545" y="2455840"/>
                <a:chExt cx="941438" cy="940305"/>
              </a:xfrm>
            </p:grpSpPr>
            <p:sp>
              <p:nvSpPr>
                <p:cNvPr id="217" name="楕円 216">
                  <a:extLst>
                    <a:ext uri="{FF2B5EF4-FFF2-40B4-BE49-F238E27FC236}">
                      <a16:creationId xmlns:a16="http://schemas.microsoft.com/office/drawing/2014/main" id="{EAFF8994-8CC6-4C20-9746-1A37A5474518}"/>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a:extLst>
                    <a:ext uri="{FF2B5EF4-FFF2-40B4-BE49-F238E27FC236}">
                      <a16:creationId xmlns:a16="http://schemas.microsoft.com/office/drawing/2014/main" id="{C0879D94-8C3D-4A0D-8166-68EEC4EE0D86}"/>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楕円 218">
                  <a:extLst>
                    <a:ext uri="{FF2B5EF4-FFF2-40B4-BE49-F238E27FC236}">
                      <a16:creationId xmlns:a16="http://schemas.microsoft.com/office/drawing/2014/main" id="{32A8D7F3-239A-48EB-8AE1-904617A7DCB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a:extLst>
                    <a:ext uri="{FF2B5EF4-FFF2-40B4-BE49-F238E27FC236}">
                      <a16:creationId xmlns:a16="http://schemas.microsoft.com/office/drawing/2014/main" id="{64C299FD-0A59-405D-A0BE-93A8FD64A771}"/>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楕円 220">
                  <a:extLst>
                    <a:ext uri="{FF2B5EF4-FFF2-40B4-BE49-F238E27FC236}">
                      <a16:creationId xmlns:a16="http://schemas.microsoft.com/office/drawing/2014/main" id="{F7BCD693-60D6-4B4B-A255-ECFC59D1A714}"/>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a:extLst>
                    <a:ext uri="{FF2B5EF4-FFF2-40B4-BE49-F238E27FC236}">
                      <a16:creationId xmlns:a16="http://schemas.microsoft.com/office/drawing/2014/main" id="{DC478C64-F97B-438E-BA9E-ADB3B6DC9AC2}"/>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楕円 222">
                  <a:extLst>
                    <a:ext uri="{FF2B5EF4-FFF2-40B4-BE49-F238E27FC236}">
                      <a16:creationId xmlns:a16="http://schemas.microsoft.com/office/drawing/2014/main" id="{7EB83817-F78E-428D-8A63-FE48D4C709D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a:extLst>
                    <a:ext uri="{FF2B5EF4-FFF2-40B4-BE49-F238E27FC236}">
                      <a16:creationId xmlns:a16="http://schemas.microsoft.com/office/drawing/2014/main" id="{B7A591B0-E216-47FF-A946-8F5410045F57}"/>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楕円 224">
                  <a:extLst>
                    <a:ext uri="{FF2B5EF4-FFF2-40B4-BE49-F238E27FC236}">
                      <a16:creationId xmlns:a16="http://schemas.microsoft.com/office/drawing/2014/main" id="{A8890E00-77F6-4F22-8B90-0D599B1F44DF}"/>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a:extLst>
                    <a:ext uri="{FF2B5EF4-FFF2-40B4-BE49-F238E27FC236}">
                      <a16:creationId xmlns:a16="http://schemas.microsoft.com/office/drawing/2014/main" id="{CDC8AA1C-7BC4-450D-9AA2-5F9AD8102497}"/>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楕円 226">
                  <a:extLst>
                    <a:ext uri="{FF2B5EF4-FFF2-40B4-BE49-F238E27FC236}">
                      <a16:creationId xmlns:a16="http://schemas.microsoft.com/office/drawing/2014/main" id="{330C1E11-2C86-4258-A6EC-3704AB0FC73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楕円 227">
                  <a:extLst>
                    <a:ext uri="{FF2B5EF4-FFF2-40B4-BE49-F238E27FC236}">
                      <a16:creationId xmlns:a16="http://schemas.microsoft.com/office/drawing/2014/main" id="{63BEDD82-1710-42D4-B30F-EE9551DA4CA4}"/>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楕円 228">
                  <a:extLst>
                    <a:ext uri="{FF2B5EF4-FFF2-40B4-BE49-F238E27FC236}">
                      <a16:creationId xmlns:a16="http://schemas.microsoft.com/office/drawing/2014/main" id="{3DA72BF2-57DE-4BEC-9A95-A2946989D13A}"/>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楕円 229">
                  <a:extLst>
                    <a:ext uri="{FF2B5EF4-FFF2-40B4-BE49-F238E27FC236}">
                      <a16:creationId xmlns:a16="http://schemas.microsoft.com/office/drawing/2014/main" id="{186CFF58-8BF8-464B-ACF3-586DCE932F3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楕円 230">
                  <a:extLst>
                    <a:ext uri="{FF2B5EF4-FFF2-40B4-BE49-F238E27FC236}">
                      <a16:creationId xmlns:a16="http://schemas.microsoft.com/office/drawing/2014/main" id="{D4ACD46D-C29F-4B43-80A5-CDA9DD4AC79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楕円 231">
                  <a:extLst>
                    <a:ext uri="{FF2B5EF4-FFF2-40B4-BE49-F238E27FC236}">
                      <a16:creationId xmlns:a16="http://schemas.microsoft.com/office/drawing/2014/main" id="{F9A9876A-8169-41DE-8874-DCE74D878353}"/>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0" name="グループ化 369">
              <a:extLst>
                <a:ext uri="{FF2B5EF4-FFF2-40B4-BE49-F238E27FC236}">
                  <a16:creationId xmlns:a16="http://schemas.microsoft.com/office/drawing/2014/main" id="{E2A7E78E-DC2F-4CCB-A4FF-C34F79AA1926}"/>
                </a:ext>
              </a:extLst>
            </p:cNvPr>
            <p:cNvGrpSpPr/>
            <p:nvPr/>
          </p:nvGrpSpPr>
          <p:grpSpPr>
            <a:xfrm>
              <a:off x="5247348" y="1318197"/>
              <a:ext cx="1152000" cy="1152000"/>
              <a:chOff x="7072683" y="2920720"/>
              <a:chExt cx="1152000" cy="1152000"/>
            </a:xfrm>
          </p:grpSpPr>
          <p:sp>
            <p:nvSpPr>
              <p:cNvPr id="371" name="正方形/長方形 370">
                <a:extLst>
                  <a:ext uri="{FF2B5EF4-FFF2-40B4-BE49-F238E27FC236}">
                    <a16:creationId xmlns:a16="http://schemas.microsoft.com/office/drawing/2014/main" id="{0ED01DEF-73A8-4BE9-9001-E5AD28ABECA1}"/>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2" name="グループ化 371">
                <a:extLst>
                  <a:ext uri="{FF2B5EF4-FFF2-40B4-BE49-F238E27FC236}">
                    <a16:creationId xmlns:a16="http://schemas.microsoft.com/office/drawing/2014/main" id="{F2C5E678-F7AF-4EB9-A65B-8255258C37ED}"/>
                  </a:ext>
                </a:extLst>
              </p:cNvPr>
              <p:cNvGrpSpPr/>
              <p:nvPr/>
            </p:nvGrpSpPr>
            <p:grpSpPr>
              <a:xfrm>
                <a:off x="7174905" y="3026568"/>
                <a:ext cx="941438" cy="940305"/>
                <a:chOff x="6834545" y="2455840"/>
                <a:chExt cx="941438" cy="940305"/>
              </a:xfrm>
            </p:grpSpPr>
            <p:sp>
              <p:nvSpPr>
                <p:cNvPr id="373" name="楕円 372">
                  <a:extLst>
                    <a:ext uri="{FF2B5EF4-FFF2-40B4-BE49-F238E27FC236}">
                      <a16:creationId xmlns:a16="http://schemas.microsoft.com/office/drawing/2014/main" id="{C3AC95EF-BAE2-47CE-9B58-8F0C2F40C06A}"/>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楕円 373">
                  <a:extLst>
                    <a:ext uri="{FF2B5EF4-FFF2-40B4-BE49-F238E27FC236}">
                      <a16:creationId xmlns:a16="http://schemas.microsoft.com/office/drawing/2014/main" id="{AC9EFF9C-A554-49FD-950A-8DB6A854CA83}"/>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楕円 374">
                  <a:extLst>
                    <a:ext uri="{FF2B5EF4-FFF2-40B4-BE49-F238E27FC236}">
                      <a16:creationId xmlns:a16="http://schemas.microsoft.com/office/drawing/2014/main" id="{07A08C6D-468A-4D6B-A3CF-F196EFEF068B}"/>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楕円 375">
                  <a:extLst>
                    <a:ext uri="{FF2B5EF4-FFF2-40B4-BE49-F238E27FC236}">
                      <a16:creationId xmlns:a16="http://schemas.microsoft.com/office/drawing/2014/main" id="{7E6BDADD-790E-4D41-BBF3-C3C702D5A9E7}"/>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楕円 376">
                  <a:extLst>
                    <a:ext uri="{FF2B5EF4-FFF2-40B4-BE49-F238E27FC236}">
                      <a16:creationId xmlns:a16="http://schemas.microsoft.com/office/drawing/2014/main" id="{E8DC5F8B-FFF3-4002-952E-C649F83C7B80}"/>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楕円 377">
                  <a:extLst>
                    <a:ext uri="{FF2B5EF4-FFF2-40B4-BE49-F238E27FC236}">
                      <a16:creationId xmlns:a16="http://schemas.microsoft.com/office/drawing/2014/main" id="{CE215435-D774-441D-AAFA-AE14DE5F4633}"/>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9" name="楕円 378">
                  <a:extLst>
                    <a:ext uri="{FF2B5EF4-FFF2-40B4-BE49-F238E27FC236}">
                      <a16:creationId xmlns:a16="http://schemas.microsoft.com/office/drawing/2014/main" id="{541FB17B-FECD-4B1F-BF1F-EE989DAE3CD3}"/>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0" name="楕円 379">
                  <a:extLst>
                    <a:ext uri="{FF2B5EF4-FFF2-40B4-BE49-F238E27FC236}">
                      <a16:creationId xmlns:a16="http://schemas.microsoft.com/office/drawing/2014/main" id="{712B9E1E-2673-4757-A77D-AB2B272D29EE}"/>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楕円 380">
                  <a:extLst>
                    <a:ext uri="{FF2B5EF4-FFF2-40B4-BE49-F238E27FC236}">
                      <a16:creationId xmlns:a16="http://schemas.microsoft.com/office/drawing/2014/main" id="{A8B4DA25-4493-4F67-BC2A-272EFBD30855}"/>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 name="楕円 381">
                  <a:extLst>
                    <a:ext uri="{FF2B5EF4-FFF2-40B4-BE49-F238E27FC236}">
                      <a16:creationId xmlns:a16="http://schemas.microsoft.com/office/drawing/2014/main" id="{82C7C71C-06E1-4CBC-947A-A2792FF2F3F9}"/>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楕円 382">
                  <a:extLst>
                    <a:ext uri="{FF2B5EF4-FFF2-40B4-BE49-F238E27FC236}">
                      <a16:creationId xmlns:a16="http://schemas.microsoft.com/office/drawing/2014/main" id="{EB1D693B-94BB-4F69-A84B-0D423051B3F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楕円 383">
                  <a:extLst>
                    <a:ext uri="{FF2B5EF4-FFF2-40B4-BE49-F238E27FC236}">
                      <a16:creationId xmlns:a16="http://schemas.microsoft.com/office/drawing/2014/main" id="{0869A815-AD39-464A-892F-535093530DE3}"/>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楕円 384">
                  <a:extLst>
                    <a:ext uri="{FF2B5EF4-FFF2-40B4-BE49-F238E27FC236}">
                      <a16:creationId xmlns:a16="http://schemas.microsoft.com/office/drawing/2014/main" id="{E806EAA1-178D-4F2A-BEBC-09F3A2C299A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楕円 385">
                  <a:extLst>
                    <a:ext uri="{FF2B5EF4-FFF2-40B4-BE49-F238E27FC236}">
                      <a16:creationId xmlns:a16="http://schemas.microsoft.com/office/drawing/2014/main" id="{FDFC66BD-F51C-4D52-AD61-1C80C9A7AA65}"/>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楕円 386">
                  <a:extLst>
                    <a:ext uri="{FF2B5EF4-FFF2-40B4-BE49-F238E27FC236}">
                      <a16:creationId xmlns:a16="http://schemas.microsoft.com/office/drawing/2014/main" id="{52A627CF-AC9A-4B3C-8F23-C4A4C7579E93}"/>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 name="楕円 387">
                  <a:extLst>
                    <a:ext uri="{FF2B5EF4-FFF2-40B4-BE49-F238E27FC236}">
                      <a16:creationId xmlns:a16="http://schemas.microsoft.com/office/drawing/2014/main" id="{81647061-2083-466A-8E97-01017F0964DC}"/>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89" name="グループ化 388">
              <a:extLst>
                <a:ext uri="{FF2B5EF4-FFF2-40B4-BE49-F238E27FC236}">
                  <a16:creationId xmlns:a16="http://schemas.microsoft.com/office/drawing/2014/main" id="{E515C3FC-9191-4493-A9EB-0CF4CE184888}"/>
                </a:ext>
              </a:extLst>
            </p:cNvPr>
            <p:cNvGrpSpPr/>
            <p:nvPr/>
          </p:nvGrpSpPr>
          <p:grpSpPr>
            <a:xfrm>
              <a:off x="3990382" y="1318197"/>
              <a:ext cx="1152000" cy="1152000"/>
              <a:chOff x="5053598" y="2920720"/>
              <a:chExt cx="1152000" cy="1152000"/>
            </a:xfrm>
          </p:grpSpPr>
          <p:sp>
            <p:nvSpPr>
              <p:cNvPr id="390" name="正方形/長方形 389">
                <a:extLst>
                  <a:ext uri="{FF2B5EF4-FFF2-40B4-BE49-F238E27FC236}">
                    <a16:creationId xmlns:a16="http://schemas.microsoft.com/office/drawing/2014/main" id="{0AF745CA-B5C2-46DA-A0D8-48AB5977B0FE}"/>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1" name="グループ化 390">
                <a:extLst>
                  <a:ext uri="{FF2B5EF4-FFF2-40B4-BE49-F238E27FC236}">
                    <a16:creationId xmlns:a16="http://schemas.microsoft.com/office/drawing/2014/main" id="{32DCFE99-A90A-47DE-A888-F4E5B908FDAD}"/>
                  </a:ext>
                </a:extLst>
              </p:cNvPr>
              <p:cNvGrpSpPr/>
              <p:nvPr/>
            </p:nvGrpSpPr>
            <p:grpSpPr>
              <a:xfrm rot="5400000">
                <a:off x="5155820" y="3026568"/>
                <a:ext cx="941438" cy="940305"/>
                <a:chOff x="6834545" y="2455840"/>
                <a:chExt cx="941438" cy="940305"/>
              </a:xfrm>
            </p:grpSpPr>
            <p:sp>
              <p:nvSpPr>
                <p:cNvPr id="392" name="楕円 391">
                  <a:extLst>
                    <a:ext uri="{FF2B5EF4-FFF2-40B4-BE49-F238E27FC236}">
                      <a16:creationId xmlns:a16="http://schemas.microsoft.com/office/drawing/2014/main" id="{B583A6C3-C294-4A35-ABD6-2C416D483836}"/>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 name="楕円 392">
                  <a:extLst>
                    <a:ext uri="{FF2B5EF4-FFF2-40B4-BE49-F238E27FC236}">
                      <a16:creationId xmlns:a16="http://schemas.microsoft.com/office/drawing/2014/main" id="{B727FFB4-0240-49C1-B3DC-A7DE5C204A6B}"/>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4" name="楕円 393">
                  <a:extLst>
                    <a:ext uri="{FF2B5EF4-FFF2-40B4-BE49-F238E27FC236}">
                      <a16:creationId xmlns:a16="http://schemas.microsoft.com/office/drawing/2014/main" id="{119327D0-2A0E-4603-829E-D7448E2F5A18}"/>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5" name="楕円 394">
                  <a:extLst>
                    <a:ext uri="{FF2B5EF4-FFF2-40B4-BE49-F238E27FC236}">
                      <a16:creationId xmlns:a16="http://schemas.microsoft.com/office/drawing/2014/main" id="{7F71BDC9-99A3-4CC4-9259-7CF6F615719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6" name="楕円 395">
                  <a:extLst>
                    <a:ext uri="{FF2B5EF4-FFF2-40B4-BE49-F238E27FC236}">
                      <a16:creationId xmlns:a16="http://schemas.microsoft.com/office/drawing/2014/main" id="{CCE5B93A-15B4-43DD-8628-2F3DB320B4AC}"/>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7" name="楕円 396">
                  <a:extLst>
                    <a:ext uri="{FF2B5EF4-FFF2-40B4-BE49-F238E27FC236}">
                      <a16:creationId xmlns:a16="http://schemas.microsoft.com/office/drawing/2014/main" id="{7D09C778-451A-415E-AAB0-0ED8E11CBFC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楕円 397">
                  <a:extLst>
                    <a:ext uri="{FF2B5EF4-FFF2-40B4-BE49-F238E27FC236}">
                      <a16:creationId xmlns:a16="http://schemas.microsoft.com/office/drawing/2014/main" id="{C0230FE2-A575-413A-8FCE-7052B6FB67E1}"/>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9" name="楕円 398">
                  <a:extLst>
                    <a:ext uri="{FF2B5EF4-FFF2-40B4-BE49-F238E27FC236}">
                      <a16:creationId xmlns:a16="http://schemas.microsoft.com/office/drawing/2014/main" id="{58970F94-245F-4EF3-94B3-9EB9B85196FE}"/>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楕円 399">
                  <a:extLst>
                    <a:ext uri="{FF2B5EF4-FFF2-40B4-BE49-F238E27FC236}">
                      <a16:creationId xmlns:a16="http://schemas.microsoft.com/office/drawing/2014/main" id="{183CE9BE-BD7C-4102-8CAF-359506497087}"/>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 name="楕円 400">
                  <a:extLst>
                    <a:ext uri="{FF2B5EF4-FFF2-40B4-BE49-F238E27FC236}">
                      <a16:creationId xmlns:a16="http://schemas.microsoft.com/office/drawing/2014/main" id="{845DF7EB-2AE7-4ACC-AE37-4AB243A60ED4}"/>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楕円 401">
                  <a:extLst>
                    <a:ext uri="{FF2B5EF4-FFF2-40B4-BE49-F238E27FC236}">
                      <a16:creationId xmlns:a16="http://schemas.microsoft.com/office/drawing/2014/main" id="{C091D0E4-CE3A-4F4C-9F54-E03507B4695F}"/>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 name="楕円 402">
                  <a:extLst>
                    <a:ext uri="{FF2B5EF4-FFF2-40B4-BE49-F238E27FC236}">
                      <a16:creationId xmlns:a16="http://schemas.microsoft.com/office/drawing/2014/main" id="{0CA0D27F-0E88-4D4C-A828-C963603B563C}"/>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楕円 403">
                  <a:extLst>
                    <a:ext uri="{FF2B5EF4-FFF2-40B4-BE49-F238E27FC236}">
                      <a16:creationId xmlns:a16="http://schemas.microsoft.com/office/drawing/2014/main" id="{FFE74781-060C-48CE-831B-392C75D4CBB9}"/>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 name="楕円 404">
                  <a:extLst>
                    <a:ext uri="{FF2B5EF4-FFF2-40B4-BE49-F238E27FC236}">
                      <a16:creationId xmlns:a16="http://schemas.microsoft.com/office/drawing/2014/main" id="{D8239DBD-53BE-458F-BE3F-A2F071C61E36}"/>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楕円 405">
                  <a:extLst>
                    <a:ext uri="{FF2B5EF4-FFF2-40B4-BE49-F238E27FC236}">
                      <a16:creationId xmlns:a16="http://schemas.microsoft.com/office/drawing/2014/main" id="{D672DDA9-001A-451A-9BC1-13D69724D1F3}"/>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 name="楕円 406">
                  <a:extLst>
                    <a:ext uri="{FF2B5EF4-FFF2-40B4-BE49-F238E27FC236}">
                      <a16:creationId xmlns:a16="http://schemas.microsoft.com/office/drawing/2014/main" id="{0B8D02E9-AD92-40DB-AE00-5B69B113BCB8}"/>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08" name="グループ化 407">
              <a:extLst>
                <a:ext uri="{FF2B5EF4-FFF2-40B4-BE49-F238E27FC236}">
                  <a16:creationId xmlns:a16="http://schemas.microsoft.com/office/drawing/2014/main" id="{2D8E7C62-F317-4B41-9354-F18CECC7DF2B}"/>
                </a:ext>
              </a:extLst>
            </p:cNvPr>
            <p:cNvGrpSpPr/>
            <p:nvPr/>
          </p:nvGrpSpPr>
          <p:grpSpPr>
            <a:xfrm>
              <a:off x="6504313" y="1318197"/>
              <a:ext cx="1152000" cy="1152000"/>
              <a:chOff x="5053598" y="2920720"/>
              <a:chExt cx="1152000" cy="1152000"/>
            </a:xfrm>
          </p:grpSpPr>
          <p:sp>
            <p:nvSpPr>
              <p:cNvPr id="409" name="正方形/長方形 408">
                <a:extLst>
                  <a:ext uri="{FF2B5EF4-FFF2-40B4-BE49-F238E27FC236}">
                    <a16:creationId xmlns:a16="http://schemas.microsoft.com/office/drawing/2014/main" id="{B94A2815-B397-47F8-ACC3-03D342BAA83C}"/>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0" name="グループ化 409">
                <a:extLst>
                  <a:ext uri="{FF2B5EF4-FFF2-40B4-BE49-F238E27FC236}">
                    <a16:creationId xmlns:a16="http://schemas.microsoft.com/office/drawing/2014/main" id="{31AD3844-F2BE-4F7B-8D97-27D84E946D2B}"/>
                  </a:ext>
                </a:extLst>
              </p:cNvPr>
              <p:cNvGrpSpPr/>
              <p:nvPr/>
            </p:nvGrpSpPr>
            <p:grpSpPr>
              <a:xfrm rot="5400000">
                <a:off x="5155820" y="3026568"/>
                <a:ext cx="941438" cy="940305"/>
                <a:chOff x="6834545" y="2455840"/>
                <a:chExt cx="941438" cy="940305"/>
              </a:xfrm>
            </p:grpSpPr>
            <p:sp>
              <p:nvSpPr>
                <p:cNvPr id="411" name="楕円 410">
                  <a:extLst>
                    <a:ext uri="{FF2B5EF4-FFF2-40B4-BE49-F238E27FC236}">
                      <a16:creationId xmlns:a16="http://schemas.microsoft.com/office/drawing/2014/main" id="{DBFC2C62-DB8D-4959-9446-E1518882CCF7}"/>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楕円 411">
                  <a:extLst>
                    <a:ext uri="{FF2B5EF4-FFF2-40B4-BE49-F238E27FC236}">
                      <a16:creationId xmlns:a16="http://schemas.microsoft.com/office/drawing/2014/main" id="{35D3EF5F-FCD6-4E9A-AA00-8D86EF7A4ED1}"/>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3" name="楕円 412">
                  <a:extLst>
                    <a:ext uri="{FF2B5EF4-FFF2-40B4-BE49-F238E27FC236}">
                      <a16:creationId xmlns:a16="http://schemas.microsoft.com/office/drawing/2014/main" id="{B8E7E095-3624-4F4A-A8E7-EDB2688E969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楕円 413">
                  <a:extLst>
                    <a:ext uri="{FF2B5EF4-FFF2-40B4-BE49-F238E27FC236}">
                      <a16:creationId xmlns:a16="http://schemas.microsoft.com/office/drawing/2014/main" id="{8C3EE0F1-37A9-4EEF-B057-36DF3475800B}"/>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5" name="楕円 414">
                  <a:extLst>
                    <a:ext uri="{FF2B5EF4-FFF2-40B4-BE49-F238E27FC236}">
                      <a16:creationId xmlns:a16="http://schemas.microsoft.com/office/drawing/2014/main" id="{4DE9219C-482A-4D27-8281-5ED75033344E}"/>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楕円 415">
                  <a:extLst>
                    <a:ext uri="{FF2B5EF4-FFF2-40B4-BE49-F238E27FC236}">
                      <a16:creationId xmlns:a16="http://schemas.microsoft.com/office/drawing/2014/main" id="{D5676B3D-9EE5-4032-A83C-2186C06C8A2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楕円 416">
                  <a:extLst>
                    <a:ext uri="{FF2B5EF4-FFF2-40B4-BE49-F238E27FC236}">
                      <a16:creationId xmlns:a16="http://schemas.microsoft.com/office/drawing/2014/main" id="{B3655CB6-E6B3-4D5C-B85F-2669069866AE}"/>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楕円 417">
                  <a:extLst>
                    <a:ext uri="{FF2B5EF4-FFF2-40B4-BE49-F238E27FC236}">
                      <a16:creationId xmlns:a16="http://schemas.microsoft.com/office/drawing/2014/main" id="{688C364B-DE6B-4251-BCB0-9D7018305530}"/>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9" name="楕円 418">
                  <a:extLst>
                    <a:ext uri="{FF2B5EF4-FFF2-40B4-BE49-F238E27FC236}">
                      <a16:creationId xmlns:a16="http://schemas.microsoft.com/office/drawing/2014/main" id="{ECCB9DEA-0015-464B-9350-17DDA51804A3}"/>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楕円 419">
                  <a:extLst>
                    <a:ext uri="{FF2B5EF4-FFF2-40B4-BE49-F238E27FC236}">
                      <a16:creationId xmlns:a16="http://schemas.microsoft.com/office/drawing/2014/main" id="{21160F99-98CE-415A-83DC-6F4539BABA8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1" name="楕円 420">
                  <a:extLst>
                    <a:ext uri="{FF2B5EF4-FFF2-40B4-BE49-F238E27FC236}">
                      <a16:creationId xmlns:a16="http://schemas.microsoft.com/office/drawing/2014/main" id="{BD7D2F2C-AB4F-4DC2-8B14-4D4289771CB2}"/>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2" name="楕円 421">
                  <a:extLst>
                    <a:ext uri="{FF2B5EF4-FFF2-40B4-BE49-F238E27FC236}">
                      <a16:creationId xmlns:a16="http://schemas.microsoft.com/office/drawing/2014/main" id="{5271944B-1CE4-4078-9D38-11A771CA0122}"/>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3" name="楕円 422">
                  <a:extLst>
                    <a:ext uri="{FF2B5EF4-FFF2-40B4-BE49-F238E27FC236}">
                      <a16:creationId xmlns:a16="http://schemas.microsoft.com/office/drawing/2014/main" id="{FE9254B4-5F3A-405A-8C4B-FEF9E8319A66}"/>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楕円 423">
                  <a:extLst>
                    <a:ext uri="{FF2B5EF4-FFF2-40B4-BE49-F238E27FC236}">
                      <a16:creationId xmlns:a16="http://schemas.microsoft.com/office/drawing/2014/main" id="{07BC3E34-D022-4D58-A87A-D6FD0E8E1DC1}"/>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5" name="楕円 424">
                  <a:extLst>
                    <a:ext uri="{FF2B5EF4-FFF2-40B4-BE49-F238E27FC236}">
                      <a16:creationId xmlns:a16="http://schemas.microsoft.com/office/drawing/2014/main" id="{2BD480DC-5976-44E9-B491-6C704654C9F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楕円 425">
                  <a:extLst>
                    <a:ext uri="{FF2B5EF4-FFF2-40B4-BE49-F238E27FC236}">
                      <a16:creationId xmlns:a16="http://schemas.microsoft.com/office/drawing/2014/main" id="{3A264845-AA71-4DE1-A446-FFB8FC063D06}"/>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03" name="グループ化 502">
            <a:extLst>
              <a:ext uri="{FF2B5EF4-FFF2-40B4-BE49-F238E27FC236}">
                <a16:creationId xmlns:a16="http://schemas.microsoft.com/office/drawing/2014/main" id="{8B2C7681-8EA1-4117-BC15-94BA877EE32C}"/>
              </a:ext>
            </a:extLst>
          </p:cNvPr>
          <p:cNvGrpSpPr/>
          <p:nvPr/>
        </p:nvGrpSpPr>
        <p:grpSpPr>
          <a:xfrm>
            <a:off x="1476450" y="4146634"/>
            <a:ext cx="6177388" cy="1152001"/>
            <a:chOff x="1476450" y="4146634"/>
            <a:chExt cx="6177388" cy="1152001"/>
          </a:xfrm>
        </p:grpSpPr>
        <p:grpSp>
          <p:nvGrpSpPr>
            <p:cNvPr id="275" name="グループ化 274">
              <a:extLst>
                <a:ext uri="{FF2B5EF4-FFF2-40B4-BE49-F238E27FC236}">
                  <a16:creationId xmlns:a16="http://schemas.microsoft.com/office/drawing/2014/main" id="{8C6D15A1-24B4-4563-A203-EBB7C8AC69D7}"/>
                </a:ext>
              </a:extLst>
            </p:cNvPr>
            <p:cNvGrpSpPr/>
            <p:nvPr/>
          </p:nvGrpSpPr>
          <p:grpSpPr>
            <a:xfrm rot="5400000">
              <a:off x="1476450" y="4146634"/>
              <a:ext cx="1152000" cy="1152000"/>
              <a:chOff x="5972003" y="3429000"/>
              <a:chExt cx="1152000" cy="1152000"/>
            </a:xfrm>
          </p:grpSpPr>
          <p:sp>
            <p:nvSpPr>
              <p:cNvPr id="276" name="正方形/長方形 275">
                <a:extLst>
                  <a:ext uri="{FF2B5EF4-FFF2-40B4-BE49-F238E27FC236}">
                    <a16:creationId xmlns:a16="http://schemas.microsoft.com/office/drawing/2014/main" id="{D1005469-39EA-4A5E-8439-7D8F07636E2C}"/>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7" name="グループ化 276">
                <a:extLst>
                  <a:ext uri="{FF2B5EF4-FFF2-40B4-BE49-F238E27FC236}">
                    <a16:creationId xmlns:a16="http://schemas.microsoft.com/office/drawing/2014/main" id="{F8877379-27C9-4B05-92B8-762CDE315A28}"/>
                  </a:ext>
                </a:extLst>
              </p:cNvPr>
              <p:cNvGrpSpPr/>
              <p:nvPr/>
            </p:nvGrpSpPr>
            <p:grpSpPr>
              <a:xfrm>
                <a:off x="6074225" y="3534848"/>
                <a:ext cx="941438" cy="940305"/>
                <a:chOff x="6834545" y="2455840"/>
                <a:chExt cx="941438" cy="940305"/>
              </a:xfrm>
            </p:grpSpPr>
            <p:sp>
              <p:nvSpPr>
                <p:cNvPr id="278" name="楕円 277">
                  <a:extLst>
                    <a:ext uri="{FF2B5EF4-FFF2-40B4-BE49-F238E27FC236}">
                      <a16:creationId xmlns:a16="http://schemas.microsoft.com/office/drawing/2014/main" id="{C960B752-1C7A-40BE-919D-ACA9AD7783F0}"/>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楕円 278">
                  <a:extLst>
                    <a:ext uri="{FF2B5EF4-FFF2-40B4-BE49-F238E27FC236}">
                      <a16:creationId xmlns:a16="http://schemas.microsoft.com/office/drawing/2014/main" id="{ED155049-44B8-4A7C-AA3F-216DF3949A65}"/>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楕円 279">
                  <a:extLst>
                    <a:ext uri="{FF2B5EF4-FFF2-40B4-BE49-F238E27FC236}">
                      <a16:creationId xmlns:a16="http://schemas.microsoft.com/office/drawing/2014/main" id="{DFEB588C-BD3E-48C4-93DA-B92CF1A0935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楕円 280">
                  <a:extLst>
                    <a:ext uri="{FF2B5EF4-FFF2-40B4-BE49-F238E27FC236}">
                      <a16:creationId xmlns:a16="http://schemas.microsoft.com/office/drawing/2014/main" id="{6327C0CA-190E-4092-AF9C-11BCB8EA2C05}"/>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楕円 281">
                  <a:extLst>
                    <a:ext uri="{FF2B5EF4-FFF2-40B4-BE49-F238E27FC236}">
                      <a16:creationId xmlns:a16="http://schemas.microsoft.com/office/drawing/2014/main" id="{4744E66B-EFE7-403F-9E57-6E0A404D6EAB}"/>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楕円 282">
                  <a:extLst>
                    <a:ext uri="{FF2B5EF4-FFF2-40B4-BE49-F238E27FC236}">
                      <a16:creationId xmlns:a16="http://schemas.microsoft.com/office/drawing/2014/main" id="{1D9F727B-52CA-4DEC-AE74-BE58677C1617}"/>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楕円 283">
                  <a:extLst>
                    <a:ext uri="{FF2B5EF4-FFF2-40B4-BE49-F238E27FC236}">
                      <a16:creationId xmlns:a16="http://schemas.microsoft.com/office/drawing/2014/main" id="{4B061A9A-57AA-46AD-8DF5-F5B7FCEBB078}"/>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楕円 284">
                  <a:extLst>
                    <a:ext uri="{FF2B5EF4-FFF2-40B4-BE49-F238E27FC236}">
                      <a16:creationId xmlns:a16="http://schemas.microsoft.com/office/drawing/2014/main" id="{9C57E79C-6192-49FB-AD13-7E27E38EAAB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楕円 285">
                  <a:extLst>
                    <a:ext uri="{FF2B5EF4-FFF2-40B4-BE49-F238E27FC236}">
                      <a16:creationId xmlns:a16="http://schemas.microsoft.com/office/drawing/2014/main" id="{2E57DA8C-9A5B-415E-9E91-23B2A85D770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楕円 286">
                  <a:extLst>
                    <a:ext uri="{FF2B5EF4-FFF2-40B4-BE49-F238E27FC236}">
                      <a16:creationId xmlns:a16="http://schemas.microsoft.com/office/drawing/2014/main" id="{8AC8ECAD-7A69-48D2-8903-FE87DF20C255}"/>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楕円 287">
                  <a:extLst>
                    <a:ext uri="{FF2B5EF4-FFF2-40B4-BE49-F238E27FC236}">
                      <a16:creationId xmlns:a16="http://schemas.microsoft.com/office/drawing/2014/main" id="{C55A982D-B98C-4F72-94EE-5DA10669B3C9}"/>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楕円 288">
                  <a:extLst>
                    <a:ext uri="{FF2B5EF4-FFF2-40B4-BE49-F238E27FC236}">
                      <a16:creationId xmlns:a16="http://schemas.microsoft.com/office/drawing/2014/main" id="{2DFE32A6-72B0-4229-97CA-51191909DDC8}"/>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楕円 289">
                  <a:extLst>
                    <a:ext uri="{FF2B5EF4-FFF2-40B4-BE49-F238E27FC236}">
                      <a16:creationId xmlns:a16="http://schemas.microsoft.com/office/drawing/2014/main" id="{228F6A93-9BD5-4D2A-B9A9-CB4D264AD766}"/>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楕円 290">
                  <a:extLst>
                    <a:ext uri="{FF2B5EF4-FFF2-40B4-BE49-F238E27FC236}">
                      <a16:creationId xmlns:a16="http://schemas.microsoft.com/office/drawing/2014/main" id="{244FEFAA-35A1-40C5-93FE-8D114C914AE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楕円 291">
                  <a:extLst>
                    <a:ext uri="{FF2B5EF4-FFF2-40B4-BE49-F238E27FC236}">
                      <a16:creationId xmlns:a16="http://schemas.microsoft.com/office/drawing/2014/main" id="{42174758-5390-4177-8C10-501730A7E79C}"/>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楕円 292">
                  <a:extLst>
                    <a:ext uri="{FF2B5EF4-FFF2-40B4-BE49-F238E27FC236}">
                      <a16:creationId xmlns:a16="http://schemas.microsoft.com/office/drawing/2014/main" id="{34C30D7D-BF1C-42DF-BFD3-4AEB2C49D479}"/>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94" name="グループ化 293">
              <a:extLst>
                <a:ext uri="{FF2B5EF4-FFF2-40B4-BE49-F238E27FC236}">
                  <a16:creationId xmlns:a16="http://schemas.microsoft.com/office/drawing/2014/main" id="{411227FA-E9E5-4932-8575-65D98266E302}"/>
                </a:ext>
              </a:extLst>
            </p:cNvPr>
            <p:cNvGrpSpPr/>
            <p:nvPr/>
          </p:nvGrpSpPr>
          <p:grpSpPr>
            <a:xfrm rot="16200000">
              <a:off x="3990382" y="4146635"/>
              <a:ext cx="1152000" cy="1152000"/>
              <a:chOff x="5972003" y="3429000"/>
              <a:chExt cx="1152000" cy="1152000"/>
            </a:xfrm>
          </p:grpSpPr>
          <p:sp>
            <p:nvSpPr>
              <p:cNvPr id="295" name="正方形/長方形 294">
                <a:extLst>
                  <a:ext uri="{FF2B5EF4-FFF2-40B4-BE49-F238E27FC236}">
                    <a16:creationId xmlns:a16="http://schemas.microsoft.com/office/drawing/2014/main" id="{104704A7-FEFE-4CE6-9E06-982474D232D2}"/>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6" name="グループ化 295">
                <a:extLst>
                  <a:ext uri="{FF2B5EF4-FFF2-40B4-BE49-F238E27FC236}">
                    <a16:creationId xmlns:a16="http://schemas.microsoft.com/office/drawing/2014/main" id="{99AC4D77-EF1B-4A05-A5FF-DD9B0166146D}"/>
                  </a:ext>
                </a:extLst>
              </p:cNvPr>
              <p:cNvGrpSpPr/>
              <p:nvPr/>
            </p:nvGrpSpPr>
            <p:grpSpPr>
              <a:xfrm>
                <a:off x="6074225" y="3534848"/>
                <a:ext cx="941438" cy="940305"/>
                <a:chOff x="6834545" y="2455840"/>
                <a:chExt cx="941438" cy="940305"/>
              </a:xfrm>
            </p:grpSpPr>
            <p:sp>
              <p:nvSpPr>
                <p:cNvPr id="297" name="楕円 296">
                  <a:extLst>
                    <a:ext uri="{FF2B5EF4-FFF2-40B4-BE49-F238E27FC236}">
                      <a16:creationId xmlns:a16="http://schemas.microsoft.com/office/drawing/2014/main" id="{B4028175-28AD-4536-86C5-66FEE9BD1351}"/>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楕円 297">
                  <a:extLst>
                    <a:ext uri="{FF2B5EF4-FFF2-40B4-BE49-F238E27FC236}">
                      <a16:creationId xmlns:a16="http://schemas.microsoft.com/office/drawing/2014/main" id="{F20CA290-8F7F-495F-B77B-EF14E30A6968}"/>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楕円 298">
                  <a:extLst>
                    <a:ext uri="{FF2B5EF4-FFF2-40B4-BE49-F238E27FC236}">
                      <a16:creationId xmlns:a16="http://schemas.microsoft.com/office/drawing/2014/main" id="{B4F4CF00-522A-49E1-8076-F47A8DC2189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 name="楕円 299">
                  <a:extLst>
                    <a:ext uri="{FF2B5EF4-FFF2-40B4-BE49-F238E27FC236}">
                      <a16:creationId xmlns:a16="http://schemas.microsoft.com/office/drawing/2014/main" id="{48B93B54-4ADE-49A8-8F4C-ED6CA4C1F2CF}"/>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楕円 300">
                  <a:extLst>
                    <a:ext uri="{FF2B5EF4-FFF2-40B4-BE49-F238E27FC236}">
                      <a16:creationId xmlns:a16="http://schemas.microsoft.com/office/drawing/2014/main" id="{B2099ED8-68BD-4F48-8219-9E374E8B09C8}"/>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楕円 301">
                  <a:extLst>
                    <a:ext uri="{FF2B5EF4-FFF2-40B4-BE49-F238E27FC236}">
                      <a16:creationId xmlns:a16="http://schemas.microsoft.com/office/drawing/2014/main" id="{560DBC8D-B1DA-446C-8F63-E97C10F5345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楕円 302">
                  <a:extLst>
                    <a:ext uri="{FF2B5EF4-FFF2-40B4-BE49-F238E27FC236}">
                      <a16:creationId xmlns:a16="http://schemas.microsoft.com/office/drawing/2014/main" id="{3655994B-AD66-4377-90E0-928E1BBF0E3F}"/>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楕円 303">
                  <a:extLst>
                    <a:ext uri="{FF2B5EF4-FFF2-40B4-BE49-F238E27FC236}">
                      <a16:creationId xmlns:a16="http://schemas.microsoft.com/office/drawing/2014/main" id="{4C7AE131-359B-4345-BDE8-449E204BB2D2}"/>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楕円 304">
                  <a:extLst>
                    <a:ext uri="{FF2B5EF4-FFF2-40B4-BE49-F238E27FC236}">
                      <a16:creationId xmlns:a16="http://schemas.microsoft.com/office/drawing/2014/main" id="{5E3B93DB-0F44-4D6D-99D1-35540A2A79AD}"/>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楕円 305">
                  <a:extLst>
                    <a:ext uri="{FF2B5EF4-FFF2-40B4-BE49-F238E27FC236}">
                      <a16:creationId xmlns:a16="http://schemas.microsoft.com/office/drawing/2014/main" id="{8178A6DB-7136-481C-92D1-ECD03B8B6841}"/>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楕円 306">
                  <a:extLst>
                    <a:ext uri="{FF2B5EF4-FFF2-40B4-BE49-F238E27FC236}">
                      <a16:creationId xmlns:a16="http://schemas.microsoft.com/office/drawing/2014/main" id="{6FD5945E-4078-4160-AF47-A35EF214ABFE}"/>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楕円 307">
                  <a:extLst>
                    <a:ext uri="{FF2B5EF4-FFF2-40B4-BE49-F238E27FC236}">
                      <a16:creationId xmlns:a16="http://schemas.microsoft.com/office/drawing/2014/main" id="{A64421C4-1178-427E-86DF-B2F8B1AC71C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楕円 308">
                  <a:extLst>
                    <a:ext uri="{FF2B5EF4-FFF2-40B4-BE49-F238E27FC236}">
                      <a16:creationId xmlns:a16="http://schemas.microsoft.com/office/drawing/2014/main" id="{A6877BBC-AA4B-44B8-A997-58BBE080E8F5}"/>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楕円 309">
                  <a:extLst>
                    <a:ext uri="{FF2B5EF4-FFF2-40B4-BE49-F238E27FC236}">
                      <a16:creationId xmlns:a16="http://schemas.microsoft.com/office/drawing/2014/main" id="{53F564FD-F5AD-4051-9ED5-A1B376B4C21B}"/>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楕円 310">
                  <a:extLst>
                    <a:ext uri="{FF2B5EF4-FFF2-40B4-BE49-F238E27FC236}">
                      <a16:creationId xmlns:a16="http://schemas.microsoft.com/office/drawing/2014/main" id="{F005C6F2-E377-4046-8301-21ED0701E51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楕円 311">
                  <a:extLst>
                    <a:ext uri="{FF2B5EF4-FFF2-40B4-BE49-F238E27FC236}">
                      <a16:creationId xmlns:a16="http://schemas.microsoft.com/office/drawing/2014/main" id="{BCE9F655-CC85-4872-B57D-1F7612412EAF}"/>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27" name="グループ化 426">
              <a:extLst>
                <a:ext uri="{FF2B5EF4-FFF2-40B4-BE49-F238E27FC236}">
                  <a16:creationId xmlns:a16="http://schemas.microsoft.com/office/drawing/2014/main" id="{8EC2D6A0-2683-4C0D-853D-CED4238F4A10}"/>
                </a:ext>
              </a:extLst>
            </p:cNvPr>
            <p:cNvGrpSpPr/>
            <p:nvPr/>
          </p:nvGrpSpPr>
          <p:grpSpPr>
            <a:xfrm rot="16200000">
              <a:off x="2729863" y="4146634"/>
              <a:ext cx="1152000" cy="1152000"/>
              <a:chOff x="5972003" y="3429000"/>
              <a:chExt cx="1152000" cy="1152000"/>
            </a:xfrm>
          </p:grpSpPr>
          <p:sp>
            <p:nvSpPr>
              <p:cNvPr id="428" name="正方形/長方形 427">
                <a:extLst>
                  <a:ext uri="{FF2B5EF4-FFF2-40B4-BE49-F238E27FC236}">
                    <a16:creationId xmlns:a16="http://schemas.microsoft.com/office/drawing/2014/main" id="{9DA911FD-4F39-4861-B78D-2D688F5E6AD7}"/>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9" name="グループ化 428">
                <a:extLst>
                  <a:ext uri="{FF2B5EF4-FFF2-40B4-BE49-F238E27FC236}">
                    <a16:creationId xmlns:a16="http://schemas.microsoft.com/office/drawing/2014/main" id="{F26B94F2-8358-46AC-8847-F40137811F98}"/>
                  </a:ext>
                </a:extLst>
              </p:cNvPr>
              <p:cNvGrpSpPr/>
              <p:nvPr/>
            </p:nvGrpSpPr>
            <p:grpSpPr>
              <a:xfrm>
                <a:off x="6074225" y="3534848"/>
                <a:ext cx="941438" cy="940305"/>
                <a:chOff x="6834545" y="2455840"/>
                <a:chExt cx="941438" cy="940305"/>
              </a:xfrm>
            </p:grpSpPr>
            <p:sp>
              <p:nvSpPr>
                <p:cNvPr id="430" name="楕円 429">
                  <a:extLst>
                    <a:ext uri="{FF2B5EF4-FFF2-40B4-BE49-F238E27FC236}">
                      <a16:creationId xmlns:a16="http://schemas.microsoft.com/office/drawing/2014/main" id="{63CDF5F3-546B-4A00-96BE-0B520A0E5C93}"/>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1" name="楕円 430">
                  <a:extLst>
                    <a:ext uri="{FF2B5EF4-FFF2-40B4-BE49-F238E27FC236}">
                      <a16:creationId xmlns:a16="http://schemas.microsoft.com/office/drawing/2014/main" id="{746E11E3-3F02-41F4-B801-B65F3DD8B07C}"/>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楕円 431">
                  <a:extLst>
                    <a:ext uri="{FF2B5EF4-FFF2-40B4-BE49-F238E27FC236}">
                      <a16:creationId xmlns:a16="http://schemas.microsoft.com/office/drawing/2014/main" id="{0B084D96-762C-473F-9963-3A9BB825DD57}"/>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3" name="楕円 432">
                  <a:extLst>
                    <a:ext uri="{FF2B5EF4-FFF2-40B4-BE49-F238E27FC236}">
                      <a16:creationId xmlns:a16="http://schemas.microsoft.com/office/drawing/2014/main" id="{3A981EF8-DB86-4B85-A6FA-A3F5A85E581C}"/>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楕円 433">
                  <a:extLst>
                    <a:ext uri="{FF2B5EF4-FFF2-40B4-BE49-F238E27FC236}">
                      <a16:creationId xmlns:a16="http://schemas.microsoft.com/office/drawing/2014/main" id="{430B0696-CFE4-4E08-9610-C688661C37D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5" name="楕円 434">
                  <a:extLst>
                    <a:ext uri="{FF2B5EF4-FFF2-40B4-BE49-F238E27FC236}">
                      <a16:creationId xmlns:a16="http://schemas.microsoft.com/office/drawing/2014/main" id="{A05783D0-78CE-4D73-BFD1-1D90FCAC8C65}"/>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楕円 435">
                  <a:extLst>
                    <a:ext uri="{FF2B5EF4-FFF2-40B4-BE49-F238E27FC236}">
                      <a16:creationId xmlns:a16="http://schemas.microsoft.com/office/drawing/2014/main" id="{9867E15E-6948-467E-AB03-D1539733A7AF}"/>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7" name="楕円 436">
                  <a:extLst>
                    <a:ext uri="{FF2B5EF4-FFF2-40B4-BE49-F238E27FC236}">
                      <a16:creationId xmlns:a16="http://schemas.microsoft.com/office/drawing/2014/main" id="{CF47A043-09B0-46AE-B5CE-05E540769CA6}"/>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8" name="楕円 437">
                  <a:extLst>
                    <a:ext uri="{FF2B5EF4-FFF2-40B4-BE49-F238E27FC236}">
                      <a16:creationId xmlns:a16="http://schemas.microsoft.com/office/drawing/2014/main" id="{555FB35B-6B3C-4820-81AA-26A23E3C49E7}"/>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9" name="楕円 438">
                  <a:extLst>
                    <a:ext uri="{FF2B5EF4-FFF2-40B4-BE49-F238E27FC236}">
                      <a16:creationId xmlns:a16="http://schemas.microsoft.com/office/drawing/2014/main" id="{B9164F70-4BA3-4DD9-9E11-59CB5CBD7044}"/>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楕円 439">
                  <a:extLst>
                    <a:ext uri="{FF2B5EF4-FFF2-40B4-BE49-F238E27FC236}">
                      <a16:creationId xmlns:a16="http://schemas.microsoft.com/office/drawing/2014/main" id="{E1ED9AF5-5E9A-48D3-A3BD-D1AE328D8609}"/>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1" name="楕円 440">
                  <a:extLst>
                    <a:ext uri="{FF2B5EF4-FFF2-40B4-BE49-F238E27FC236}">
                      <a16:creationId xmlns:a16="http://schemas.microsoft.com/office/drawing/2014/main" id="{5982AD6D-38A9-4D79-8FC6-025D6C54B495}"/>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楕円 441">
                  <a:extLst>
                    <a:ext uri="{FF2B5EF4-FFF2-40B4-BE49-F238E27FC236}">
                      <a16:creationId xmlns:a16="http://schemas.microsoft.com/office/drawing/2014/main" id="{FD78A7AE-D571-49A1-BF19-5120169FC6CE}"/>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3" name="楕円 442">
                  <a:extLst>
                    <a:ext uri="{FF2B5EF4-FFF2-40B4-BE49-F238E27FC236}">
                      <a16:creationId xmlns:a16="http://schemas.microsoft.com/office/drawing/2014/main" id="{E096E95A-B677-4AE8-BC60-E5795A762505}"/>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楕円 443">
                  <a:extLst>
                    <a:ext uri="{FF2B5EF4-FFF2-40B4-BE49-F238E27FC236}">
                      <a16:creationId xmlns:a16="http://schemas.microsoft.com/office/drawing/2014/main" id="{4DA0718A-2E8B-416C-B137-46DEB9FF78CC}"/>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5" name="楕円 444">
                  <a:extLst>
                    <a:ext uri="{FF2B5EF4-FFF2-40B4-BE49-F238E27FC236}">
                      <a16:creationId xmlns:a16="http://schemas.microsoft.com/office/drawing/2014/main" id="{89584677-9406-4B4D-833A-417EBB76B5AA}"/>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65" name="グループ化 464">
              <a:extLst>
                <a:ext uri="{FF2B5EF4-FFF2-40B4-BE49-F238E27FC236}">
                  <a16:creationId xmlns:a16="http://schemas.microsoft.com/office/drawing/2014/main" id="{5468AF1D-29A3-44BB-B01E-926E12BBAFA9}"/>
                </a:ext>
              </a:extLst>
            </p:cNvPr>
            <p:cNvGrpSpPr/>
            <p:nvPr/>
          </p:nvGrpSpPr>
          <p:grpSpPr>
            <a:xfrm rot="16200000">
              <a:off x="6501838" y="4146635"/>
              <a:ext cx="1152000" cy="1152000"/>
              <a:chOff x="5972003" y="3429000"/>
              <a:chExt cx="1152000" cy="1152000"/>
            </a:xfrm>
          </p:grpSpPr>
          <p:sp>
            <p:nvSpPr>
              <p:cNvPr id="466" name="正方形/長方形 465">
                <a:extLst>
                  <a:ext uri="{FF2B5EF4-FFF2-40B4-BE49-F238E27FC236}">
                    <a16:creationId xmlns:a16="http://schemas.microsoft.com/office/drawing/2014/main" id="{DD1FBB6A-0C21-4F5E-93B2-DDDB2E15D549}"/>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7" name="グループ化 466">
                <a:extLst>
                  <a:ext uri="{FF2B5EF4-FFF2-40B4-BE49-F238E27FC236}">
                    <a16:creationId xmlns:a16="http://schemas.microsoft.com/office/drawing/2014/main" id="{AF13B157-413A-4054-BAD6-D99EE9D1C584}"/>
                  </a:ext>
                </a:extLst>
              </p:cNvPr>
              <p:cNvGrpSpPr/>
              <p:nvPr/>
            </p:nvGrpSpPr>
            <p:grpSpPr>
              <a:xfrm>
                <a:off x="6074225" y="3534848"/>
                <a:ext cx="941438" cy="940305"/>
                <a:chOff x="6834545" y="2455840"/>
                <a:chExt cx="941438" cy="940305"/>
              </a:xfrm>
            </p:grpSpPr>
            <p:sp>
              <p:nvSpPr>
                <p:cNvPr id="468" name="楕円 467">
                  <a:extLst>
                    <a:ext uri="{FF2B5EF4-FFF2-40B4-BE49-F238E27FC236}">
                      <a16:creationId xmlns:a16="http://schemas.microsoft.com/office/drawing/2014/main" id="{D3FB1809-B249-4AC6-BED5-B200C49FF90D}"/>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9" name="楕円 468">
                  <a:extLst>
                    <a:ext uri="{FF2B5EF4-FFF2-40B4-BE49-F238E27FC236}">
                      <a16:creationId xmlns:a16="http://schemas.microsoft.com/office/drawing/2014/main" id="{899122EB-A777-4DFF-B66B-21C4F675468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0" name="楕円 469">
                  <a:extLst>
                    <a:ext uri="{FF2B5EF4-FFF2-40B4-BE49-F238E27FC236}">
                      <a16:creationId xmlns:a16="http://schemas.microsoft.com/office/drawing/2014/main" id="{026FAB99-5B82-4A5B-BDC7-62CBC408D365}"/>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1" name="楕円 470">
                  <a:extLst>
                    <a:ext uri="{FF2B5EF4-FFF2-40B4-BE49-F238E27FC236}">
                      <a16:creationId xmlns:a16="http://schemas.microsoft.com/office/drawing/2014/main" id="{3F856557-0026-4890-9F2D-72E3908D7025}"/>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楕円 471">
                  <a:extLst>
                    <a:ext uri="{FF2B5EF4-FFF2-40B4-BE49-F238E27FC236}">
                      <a16:creationId xmlns:a16="http://schemas.microsoft.com/office/drawing/2014/main" id="{5899E619-B8E4-4714-8321-56EBB409888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3" name="楕円 472">
                  <a:extLst>
                    <a:ext uri="{FF2B5EF4-FFF2-40B4-BE49-F238E27FC236}">
                      <a16:creationId xmlns:a16="http://schemas.microsoft.com/office/drawing/2014/main" id="{1FC0F35D-2F1C-405E-8A8A-8447012F74BF}"/>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4" name="楕円 473">
                  <a:extLst>
                    <a:ext uri="{FF2B5EF4-FFF2-40B4-BE49-F238E27FC236}">
                      <a16:creationId xmlns:a16="http://schemas.microsoft.com/office/drawing/2014/main" id="{7113F141-D717-473A-8EBF-AE58FCE19D71}"/>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楕円 474">
                  <a:extLst>
                    <a:ext uri="{FF2B5EF4-FFF2-40B4-BE49-F238E27FC236}">
                      <a16:creationId xmlns:a16="http://schemas.microsoft.com/office/drawing/2014/main" id="{71C4DDD9-D096-458A-B47B-F65B063D6494}"/>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楕円 475">
                  <a:extLst>
                    <a:ext uri="{FF2B5EF4-FFF2-40B4-BE49-F238E27FC236}">
                      <a16:creationId xmlns:a16="http://schemas.microsoft.com/office/drawing/2014/main" id="{2AEE7A16-5885-421C-8FDA-F381B620A08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7" name="楕円 476">
                  <a:extLst>
                    <a:ext uri="{FF2B5EF4-FFF2-40B4-BE49-F238E27FC236}">
                      <a16:creationId xmlns:a16="http://schemas.microsoft.com/office/drawing/2014/main" id="{FCCFFBBA-D36D-41E8-85BF-AC3FE60DA0DE}"/>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8" name="楕円 477">
                  <a:extLst>
                    <a:ext uri="{FF2B5EF4-FFF2-40B4-BE49-F238E27FC236}">
                      <a16:creationId xmlns:a16="http://schemas.microsoft.com/office/drawing/2014/main" id="{96D9EC98-2E8A-4546-A854-E4D6EAB09EE0}"/>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9" name="楕円 478">
                  <a:extLst>
                    <a:ext uri="{FF2B5EF4-FFF2-40B4-BE49-F238E27FC236}">
                      <a16:creationId xmlns:a16="http://schemas.microsoft.com/office/drawing/2014/main" id="{91A169D1-C92E-471C-AC2B-C781DA1AFD4F}"/>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0" name="楕円 479">
                  <a:extLst>
                    <a:ext uri="{FF2B5EF4-FFF2-40B4-BE49-F238E27FC236}">
                      <a16:creationId xmlns:a16="http://schemas.microsoft.com/office/drawing/2014/main" id="{0BDB66E3-6509-4F31-9CB9-99AFE0CE1EE2}"/>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1" name="楕円 480">
                  <a:extLst>
                    <a:ext uri="{FF2B5EF4-FFF2-40B4-BE49-F238E27FC236}">
                      <a16:creationId xmlns:a16="http://schemas.microsoft.com/office/drawing/2014/main" id="{4B2E4827-358B-42AB-87C6-834934192C4F}"/>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楕円 481">
                  <a:extLst>
                    <a:ext uri="{FF2B5EF4-FFF2-40B4-BE49-F238E27FC236}">
                      <a16:creationId xmlns:a16="http://schemas.microsoft.com/office/drawing/2014/main" id="{E0D057D8-0833-4D63-97D8-7B352CA3A065}"/>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3" name="楕円 482">
                  <a:extLst>
                    <a:ext uri="{FF2B5EF4-FFF2-40B4-BE49-F238E27FC236}">
                      <a16:creationId xmlns:a16="http://schemas.microsoft.com/office/drawing/2014/main" id="{83D53C66-BA40-4E42-A598-80C3033247ED}"/>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84" name="グループ化 483">
              <a:extLst>
                <a:ext uri="{FF2B5EF4-FFF2-40B4-BE49-F238E27FC236}">
                  <a16:creationId xmlns:a16="http://schemas.microsoft.com/office/drawing/2014/main" id="{ED67C791-2C1D-49F2-A5A0-D56004FD6BBB}"/>
                </a:ext>
              </a:extLst>
            </p:cNvPr>
            <p:cNvGrpSpPr/>
            <p:nvPr/>
          </p:nvGrpSpPr>
          <p:grpSpPr>
            <a:xfrm rot="5400000">
              <a:off x="5248231" y="4146634"/>
              <a:ext cx="1152000" cy="1152000"/>
              <a:chOff x="5972003" y="3429000"/>
              <a:chExt cx="1152000" cy="1152000"/>
            </a:xfrm>
          </p:grpSpPr>
          <p:sp>
            <p:nvSpPr>
              <p:cNvPr id="485" name="正方形/長方形 484">
                <a:extLst>
                  <a:ext uri="{FF2B5EF4-FFF2-40B4-BE49-F238E27FC236}">
                    <a16:creationId xmlns:a16="http://schemas.microsoft.com/office/drawing/2014/main" id="{CB6D90C4-1B23-4282-86D8-31DDC7AD3C5C}"/>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6" name="グループ化 485">
                <a:extLst>
                  <a:ext uri="{FF2B5EF4-FFF2-40B4-BE49-F238E27FC236}">
                    <a16:creationId xmlns:a16="http://schemas.microsoft.com/office/drawing/2014/main" id="{98782CC2-4916-4E3E-91C9-3F4CC83321FD}"/>
                  </a:ext>
                </a:extLst>
              </p:cNvPr>
              <p:cNvGrpSpPr/>
              <p:nvPr/>
            </p:nvGrpSpPr>
            <p:grpSpPr>
              <a:xfrm>
                <a:off x="6074225" y="3534848"/>
                <a:ext cx="941438" cy="940305"/>
                <a:chOff x="6834545" y="2455840"/>
                <a:chExt cx="941438" cy="940305"/>
              </a:xfrm>
            </p:grpSpPr>
            <p:sp>
              <p:nvSpPr>
                <p:cNvPr id="487" name="楕円 486">
                  <a:extLst>
                    <a:ext uri="{FF2B5EF4-FFF2-40B4-BE49-F238E27FC236}">
                      <a16:creationId xmlns:a16="http://schemas.microsoft.com/office/drawing/2014/main" id="{B8E1A57F-6179-40FD-9D92-FE169B9C5599}"/>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8" name="楕円 487">
                  <a:extLst>
                    <a:ext uri="{FF2B5EF4-FFF2-40B4-BE49-F238E27FC236}">
                      <a16:creationId xmlns:a16="http://schemas.microsoft.com/office/drawing/2014/main" id="{9D9AC921-CDFC-44CD-A5E7-0F6DED156D49}"/>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9" name="楕円 488">
                  <a:extLst>
                    <a:ext uri="{FF2B5EF4-FFF2-40B4-BE49-F238E27FC236}">
                      <a16:creationId xmlns:a16="http://schemas.microsoft.com/office/drawing/2014/main" id="{31455908-A199-4A39-8F95-AD3E8729DCB5}"/>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0" name="楕円 489">
                  <a:extLst>
                    <a:ext uri="{FF2B5EF4-FFF2-40B4-BE49-F238E27FC236}">
                      <a16:creationId xmlns:a16="http://schemas.microsoft.com/office/drawing/2014/main" id="{DBD2E818-FF8F-4FF6-BF84-3974FBCC126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1" name="楕円 490">
                  <a:extLst>
                    <a:ext uri="{FF2B5EF4-FFF2-40B4-BE49-F238E27FC236}">
                      <a16:creationId xmlns:a16="http://schemas.microsoft.com/office/drawing/2014/main" id="{6303B3D6-CFE8-41EB-8CF0-6E172E71B79E}"/>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2" name="楕円 491">
                  <a:extLst>
                    <a:ext uri="{FF2B5EF4-FFF2-40B4-BE49-F238E27FC236}">
                      <a16:creationId xmlns:a16="http://schemas.microsoft.com/office/drawing/2014/main" id="{878E8C21-BE59-4CB3-B362-F71EA03885B9}"/>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3" name="楕円 492">
                  <a:extLst>
                    <a:ext uri="{FF2B5EF4-FFF2-40B4-BE49-F238E27FC236}">
                      <a16:creationId xmlns:a16="http://schemas.microsoft.com/office/drawing/2014/main" id="{F0EF8972-3927-405A-B5B2-06E8A7869E40}"/>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楕円 493">
                  <a:extLst>
                    <a:ext uri="{FF2B5EF4-FFF2-40B4-BE49-F238E27FC236}">
                      <a16:creationId xmlns:a16="http://schemas.microsoft.com/office/drawing/2014/main" id="{C60C335C-7C78-4DC1-B3B2-9A0BDBC413F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5" name="楕円 494">
                  <a:extLst>
                    <a:ext uri="{FF2B5EF4-FFF2-40B4-BE49-F238E27FC236}">
                      <a16:creationId xmlns:a16="http://schemas.microsoft.com/office/drawing/2014/main" id="{6F643339-1949-4CA2-9A53-E09306B5F96B}"/>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6" name="楕円 495">
                  <a:extLst>
                    <a:ext uri="{FF2B5EF4-FFF2-40B4-BE49-F238E27FC236}">
                      <a16:creationId xmlns:a16="http://schemas.microsoft.com/office/drawing/2014/main" id="{83BF431E-4D32-444A-A27E-AC3F0CA55B8E}"/>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楕円 496">
                  <a:extLst>
                    <a:ext uri="{FF2B5EF4-FFF2-40B4-BE49-F238E27FC236}">
                      <a16:creationId xmlns:a16="http://schemas.microsoft.com/office/drawing/2014/main" id="{5C24CCD0-DC30-4189-92CB-BCD6C8730E68}"/>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8" name="楕円 497">
                  <a:extLst>
                    <a:ext uri="{FF2B5EF4-FFF2-40B4-BE49-F238E27FC236}">
                      <a16:creationId xmlns:a16="http://schemas.microsoft.com/office/drawing/2014/main" id="{F632CD7D-5560-43F0-B38A-A4C10F78634C}"/>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楕円 498">
                  <a:extLst>
                    <a:ext uri="{FF2B5EF4-FFF2-40B4-BE49-F238E27FC236}">
                      <a16:creationId xmlns:a16="http://schemas.microsoft.com/office/drawing/2014/main" id="{E4709373-F487-45B0-BD54-6AB45A76C1FF}"/>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0" name="楕円 499">
                  <a:extLst>
                    <a:ext uri="{FF2B5EF4-FFF2-40B4-BE49-F238E27FC236}">
                      <a16:creationId xmlns:a16="http://schemas.microsoft.com/office/drawing/2014/main" id="{8C5C1A8A-653F-4C11-91B1-80A5F16A8FDD}"/>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1" name="楕円 500">
                  <a:extLst>
                    <a:ext uri="{FF2B5EF4-FFF2-40B4-BE49-F238E27FC236}">
                      <a16:creationId xmlns:a16="http://schemas.microsoft.com/office/drawing/2014/main" id="{CF6A77CE-E31A-4268-9626-B3668168287D}"/>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楕円 501">
                  <a:extLst>
                    <a:ext uri="{FF2B5EF4-FFF2-40B4-BE49-F238E27FC236}">
                      <a16:creationId xmlns:a16="http://schemas.microsoft.com/office/drawing/2014/main" id="{19FD6B7A-9408-417E-BEA5-27768DA9F65B}"/>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509" name="テキスト ボックス 508">
            <a:extLst>
              <a:ext uri="{FF2B5EF4-FFF2-40B4-BE49-F238E27FC236}">
                <a16:creationId xmlns:a16="http://schemas.microsoft.com/office/drawing/2014/main" id="{6E7567FF-5E6E-48AF-9E07-CBEAD5972799}"/>
              </a:ext>
            </a:extLst>
          </p:cNvPr>
          <p:cNvSpPr txBox="1"/>
          <p:nvPr/>
        </p:nvSpPr>
        <p:spPr>
          <a:xfrm>
            <a:off x="7639050" y="1369061"/>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0" name="テキスト ボックス 509">
            <a:extLst>
              <a:ext uri="{FF2B5EF4-FFF2-40B4-BE49-F238E27FC236}">
                <a16:creationId xmlns:a16="http://schemas.microsoft.com/office/drawing/2014/main" id="{5EC1A112-9B2B-41DE-B350-4C9DF49FE9B5}"/>
              </a:ext>
            </a:extLst>
          </p:cNvPr>
          <p:cNvSpPr txBox="1"/>
          <p:nvPr/>
        </p:nvSpPr>
        <p:spPr>
          <a:xfrm>
            <a:off x="7639050" y="2775082"/>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1" name="テキスト ボックス 510">
            <a:extLst>
              <a:ext uri="{FF2B5EF4-FFF2-40B4-BE49-F238E27FC236}">
                <a16:creationId xmlns:a16="http://schemas.microsoft.com/office/drawing/2014/main" id="{6FF389E3-EFE9-4999-B6C4-90B5B21078B3}"/>
              </a:ext>
            </a:extLst>
          </p:cNvPr>
          <p:cNvSpPr txBox="1"/>
          <p:nvPr/>
        </p:nvSpPr>
        <p:spPr>
          <a:xfrm>
            <a:off x="7639050" y="4197847"/>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3" name="正方形/長方形 512">
            <a:extLst>
              <a:ext uri="{FF2B5EF4-FFF2-40B4-BE49-F238E27FC236}">
                <a16:creationId xmlns:a16="http://schemas.microsoft.com/office/drawing/2014/main" id="{74A0CF12-7346-4806-8DE0-D35F17CB3071}"/>
              </a:ext>
            </a:extLst>
          </p:cNvPr>
          <p:cNvSpPr/>
          <p:nvPr/>
        </p:nvSpPr>
        <p:spPr>
          <a:xfrm>
            <a:off x="1394460" y="5482621"/>
            <a:ext cx="6819900" cy="1302551"/>
          </a:xfrm>
          <a:prstGeom prst="rect">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4" name="グループ化 513">
            <a:extLst>
              <a:ext uri="{FF2B5EF4-FFF2-40B4-BE49-F238E27FC236}">
                <a16:creationId xmlns:a16="http://schemas.microsoft.com/office/drawing/2014/main" id="{61798728-6E66-4DC4-8E99-284FE1A20959}"/>
              </a:ext>
            </a:extLst>
          </p:cNvPr>
          <p:cNvGrpSpPr/>
          <p:nvPr/>
        </p:nvGrpSpPr>
        <p:grpSpPr>
          <a:xfrm>
            <a:off x="1476450" y="5560826"/>
            <a:ext cx="6179863" cy="1152000"/>
            <a:chOff x="1476450" y="1318197"/>
            <a:chExt cx="6179863" cy="1152000"/>
          </a:xfrm>
        </p:grpSpPr>
        <p:grpSp>
          <p:nvGrpSpPr>
            <p:cNvPr id="515" name="グループ化 514">
              <a:extLst>
                <a:ext uri="{FF2B5EF4-FFF2-40B4-BE49-F238E27FC236}">
                  <a16:creationId xmlns:a16="http://schemas.microsoft.com/office/drawing/2014/main" id="{7578BF96-FA1E-49D3-964C-DE7F94DC2F60}"/>
                </a:ext>
              </a:extLst>
            </p:cNvPr>
            <p:cNvGrpSpPr/>
            <p:nvPr/>
          </p:nvGrpSpPr>
          <p:grpSpPr>
            <a:xfrm>
              <a:off x="2733416" y="1318197"/>
              <a:ext cx="1152000" cy="1152000"/>
              <a:chOff x="7072683" y="2920720"/>
              <a:chExt cx="1152000" cy="1152000"/>
            </a:xfrm>
          </p:grpSpPr>
          <p:sp>
            <p:nvSpPr>
              <p:cNvPr id="592" name="正方形/長方形 591">
                <a:extLst>
                  <a:ext uri="{FF2B5EF4-FFF2-40B4-BE49-F238E27FC236}">
                    <a16:creationId xmlns:a16="http://schemas.microsoft.com/office/drawing/2014/main" id="{882F3985-F61E-4F67-ABEE-DB85CD4B80DC}"/>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93" name="グループ化 592">
                <a:extLst>
                  <a:ext uri="{FF2B5EF4-FFF2-40B4-BE49-F238E27FC236}">
                    <a16:creationId xmlns:a16="http://schemas.microsoft.com/office/drawing/2014/main" id="{5444BBDD-D34A-4A42-AC09-6D1B01FD76DC}"/>
                  </a:ext>
                </a:extLst>
              </p:cNvPr>
              <p:cNvGrpSpPr/>
              <p:nvPr/>
            </p:nvGrpSpPr>
            <p:grpSpPr>
              <a:xfrm>
                <a:off x="7174905" y="3026568"/>
                <a:ext cx="941438" cy="940305"/>
                <a:chOff x="6834545" y="2455840"/>
                <a:chExt cx="941438" cy="940305"/>
              </a:xfrm>
            </p:grpSpPr>
            <p:sp>
              <p:nvSpPr>
                <p:cNvPr id="594" name="楕円 593">
                  <a:extLst>
                    <a:ext uri="{FF2B5EF4-FFF2-40B4-BE49-F238E27FC236}">
                      <a16:creationId xmlns:a16="http://schemas.microsoft.com/office/drawing/2014/main" id="{1B44AD00-40BB-4B38-85D9-59C526D7237C}"/>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5" name="楕円 594">
                  <a:extLst>
                    <a:ext uri="{FF2B5EF4-FFF2-40B4-BE49-F238E27FC236}">
                      <a16:creationId xmlns:a16="http://schemas.microsoft.com/office/drawing/2014/main" id="{542F40BD-6342-42B8-B81D-AA544541F500}"/>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6" name="楕円 595">
                  <a:extLst>
                    <a:ext uri="{FF2B5EF4-FFF2-40B4-BE49-F238E27FC236}">
                      <a16:creationId xmlns:a16="http://schemas.microsoft.com/office/drawing/2014/main" id="{F5A7ED0F-A43C-48C0-ADE7-98D717B298BB}"/>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7" name="楕円 596">
                  <a:extLst>
                    <a:ext uri="{FF2B5EF4-FFF2-40B4-BE49-F238E27FC236}">
                      <a16:creationId xmlns:a16="http://schemas.microsoft.com/office/drawing/2014/main" id="{53B37057-1976-483B-B306-F45122F9404D}"/>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8" name="楕円 597">
                  <a:extLst>
                    <a:ext uri="{FF2B5EF4-FFF2-40B4-BE49-F238E27FC236}">
                      <a16:creationId xmlns:a16="http://schemas.microsoft.com/office/drawing/2014/main" id="{87FD5621-9327-4F39-AAF8-B533A6E606D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9" name="楕円 598">
                  <a:extLst>
                    <a:ext uri="{FF2B5EF4-FFF2-40B4-BE49-F238E27FC236}">
                      <a16:creationId xmlns:a16="http://schemas.microsoft.com/office/drawing/2014/main" id="{B26551DE-E3DA-472B-90F4-507B622C61C7}"/>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0" name="楕円 599">
                  <a:extLst>
                    <a:ext uri="{FF2B5EF4-FFF2-40B4-BE49-F238E27FC236}">
                      <a16:creationId xmlns:a16="http://schemas.microsoft.com/office/drawing/2014/main" id="{E27752EB-282F-4709-AA74-3DAA43779342}"/>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1" name="楕円 600">
                  <a:extLst>
                    <a:ext uri="{FF2B5EF4-FFF2-40B4-BE49-F238E27FC236}">
                      <a16:creationId xmlns:a16="http://schemas.microsoft.com/office/drawing/2014/main" id="{E9F7B4A0-67CC-4BC1-B8FC-73230A357B7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2" name="楕円 601">
                  <a:extLst>
                    <a:ext uri="{FF2B5EF4-FFF2-40B4-BE49-F238E27FC236}">
                      <a16:creationId xmlns:a16="http://schemas.microsoft.com/office/drawing/2014/main" id="{0906FF84-CA99-4EA5-91E8-55E2B0D07938}"/>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3" name="楕円 602">
                  <a:extLst>
                    <a:ext uri="{FF2B5EF4-FFF2-40B4-BE49-F238E27FC236}">
                      <a16:creationId xmlns:a16="http://schemas.microsoft.com/office/drawing/2014/main" id="{01AA95F6-BA1B-438A-967E-F936DDAA4611}"/>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4" name="楕円 603">
                  <a:extLst>
                    <a:ext uri="{FF2B5EF4-FFF2-40B4-BE49-F238E27FC236}">
                      <a16:creationId xmlns:a16="http://schemas.microsoft.com/office/drawing/2014/main" id="{D7286B8F-6BD1-4ED7-9DCA-E08205BAC258}"/>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5" name="楕円 604">
                  <a:extLst>
                    <a:ext uri="{FF2B5EF4-FFF2-40B4-BE49-F238E27FC236}">
                      <a16:creationId xmlns:a16="http://schemas.microsoft.com/office/drawing/2014/main" id="{5137D7A6-0C2F-43D3-A772-D31C24F49716}"/>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6" name="楕円 605">
                  <a:extLst>
                    <a:ext uri="{FF2B5EF4-FFF2-40B4-BE49-F238E27FC236}">
                      <a16:creationId xmlns:a16="http://schemas.microsoft.com/office/drawing/2014/main" id="{8BA7F829-0C4F-4512-BE32-5B046596DBC9}"/>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7" name="楕円 606">
                  <a:extLst>
                    <a:ext uri="{FF2B5EF4-FFF2-40B4-BE49-F238E27FC236}">
                      <a16:creationId xmlns:a16="http://schemas.microsoft.com/office/drawing/2014/main" id="{D25302A9-0188-4703-8A97-9BF7C172B5C2}"/>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8" name="楕円 607">
                  <a:extLst>
                    <a:ext uri="{FF2B5EF4-FFF2-40B4-BE49-F238E27FC236}">
                      <a16:creationId xmlns:a16="http://schemas.microsoft.com/office/drawing/2014/main" id="{F5FA534E-5ABE-4129-90B6-C884C6D97860}"/>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9" name="楕円 608">
                  <a:extLst>
                    <a:ext uri="{FF2B5EF4-FFF2-40B4-BE49-F238E27FC236}">
                      <a16:creationId xmlns:a16="http://schemas.microsoft.com/office/drawing/2014/main" id="{4FEF2F1B-59BE-426E-8DEC-7B8011FF49A5}"/>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6" name="グループ化 515">
              <a:extLst>
                <a:ext uri="{FF2B5EF4-FFF2-40B4-BE49-F238E27FC236}">
                  <a16:creationId xmlns:a16="http://schemas.microsoft.com/office/drawing/2014/main" id="{A5D86769-38D0-42E8-9A8A-3E89D8F25C57}"/>
                </a:ext>
              </a:extLst>
            </p:cNvPr>
            <p:cNvGrpSpPr/>
            <p:nvPr/>
          </p:nvGrpSpPr>
          <p:grpSpPr>
            <a:xfrm>
              <a:off x="1476450" y="1318197"/>
              <a:ext cx="1152000" cy="1152000"/>
              <a:chOff x="5053598" y="2920720"/>
              <a:chExt cx="1152000" cy="1152000"/>
            </a:xfrm>
          </p:grpSpPr>
          <p:sp>
            <p:nvSpPr>
              <p:cNvPr id="574" name="正方形/長方形 573">
                <a:extLst>
                  <a:ext uri="{FF2B5EF4-FFF2-40B4-BE49-F238E27FC236}">
                    <a16:creationId xmlns:a16="http://schemas.microsoft.com/office/drawing/2014/main" id="{073D960C-CE70-4054-B3D2-403A75A9FF6F}"/>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5" name="グループ化 574">
                <a:extLst>
                  <a:ext uri="{FF2B5EF4-FFF2-40B4-BE49-F238E27FC236}">
                    <a16:creationId xmlns:a16="http://schemas.microsoft.com/office/drawing/2014/main" id="{5F04085F-9944-44B0-8812-1369F7D24ADD}"/>
                  </a:ext>
                </a:extLst>
              </p:cNvPr>
              <p:cNvGrpSpPr/>
              <p:nvPr/>
            </p:nvGrpSpPr>
            <p:grpSpPr>
              <a:xfrm rot="5400000">
                <a:off x="5155820" y="3026568"/>
                <a:ext cx="941438" cy="940305"/>
                <a:chOff x="6834545" y="2455840"/>
                <a:chExt cx="941438" cy="940305"/>
              </a:xfrm>
            </p:grpSpPr>
            <p:sp>
              <p:nvSpPr>
                <p:cNvPr id="576" name="楕円 575">
                  <a:extLst>
                    <a:ext uri="{FF2B5EF4-FFF2-40B4-BE49-F238E27FC236}">
                      <a16:creationId xmlns:a16="http://schemas.microsoft.com/office/drawing/2014/main" id="{008DFC20-5A85-4F32-B398-AABF6C945B2A}"/>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7" name="楕円 576">
                  <a:extLst>
                    <a:ext uri="{FF2B5EF4-FFF2-40B4-BE49-F238E27FC236}">
                      <a16:creationId xmlns:a16="http://schemas.microsoft.com/office/drawing/2014/main" id="{FAF73DA5-2094-48BB-8D0C-4605ECFCF5BD}"/>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8" name="楕円 577">
                  <a:extLst>
                    <a:ext uri="{FF2B5EF4-FFF2-40B4-BE49-F238E27FC236}">
                      <a16:creationId xmlns:a16="http://schemas.microsoft.com/office/drawing/2014/main" id="{DF8EC410-175A-4CAE-B269-AB6E1197671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9" name="楕円 578">
                  <a:extLst>
                    <a:ext uri="{FF2B5EF4-FFF2-40B4-BE49-F238E27FC236}">
                      <a16:creationId xmlns:a16="http://schemas.microsoft.com/office/drawing/2014/main" id="{08FFE336-48B8-428D-A2D0-AFC492318C10}"/>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0" name="楕円 579">
                  <a:extLst>
                    <a:ext uri="{FF2B5EF4-FFF2-40B4-BE49-F238E27FC236}">
                      <a16:creationId xmlns:a16="http://schemas.microsoft.com/office/drawing/2014/main" id="{41745E90-2D50-4766-8419-D0B5DE1FDCB3}"/>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1" name="楕円 580">
                  <a:extLst>
                    <a:ext uri="{FF2B5EF4-FFF2-40B4-BE49-F238E27FC236}">
                      <a16:creationId xmlns:a16="http://schemas.microsoft.com/office/drawing/2014/main" id="{57050621-FF23-4DC2-9304-217E8D9135FB}"/>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2" name="楕円 581">
                  <a:extLst>
                    <a:ext uri="{FF2B5EF4-FFF2-40B4-BE49-F238E27FC236}">
                      <a16:creationId xmlns:a16="http://schemas.microsoft.com/office/drawing/2014/main" id="{226F07C4-18E1-4DC2-B618-FC3BF26DAC7D}"/>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3" name="楕円 582">
                  <a:extLst>
                    <a:ext uri="{FF2B5EF4-FFF2-40B4-BE49-F238E27FC236}">
                      <a16:creationId xmlns:a16="http://schemas.microsoft.com/office/drawing/2014/main" id="{CB9345E3-AE8D-4A94-99D0-ED720B0D9E30}"/>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4" name="楕円 583">
                  <a:extLst>
                    <a:ext uri="{FF2B5EF4-FFF2-40B4-BE49-F238E27FC236}">
                      <a16:creationId xmlns:a16="http://schemas.microsoft.com/office/drawing/2014/main" id="{11FFCB5D-A840-44BE-981B-5FB0FDD52A01}"/>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5" name="楕円 584">
                  <a:extLst>
                    <a:ext uri="{FF2B5EF4-FFF2-40B4-BE49-F238E27FC236}">
                      <a16:creationId xmlns:a16="http://schemas.microsoft.com/office/drawing/2014/main" id="{F377BC86-71B7-42AF-A463-87E373AC6BD1}"/>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6" name="楕円 585">
                  <a:extLst>
                    <a:ext uri="{FF2B5EF4-FFF2-40B4-BE49-F238E27FC236}">
                      <a16:creationId xmlns:a16="http://schemas.microsoft.com/office/drawing/2014/main" id="{C4B46899-4814-4753-B29F-A16F9BCF5C71}"/>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7" name="楕円 586">
                  <a:extLst>
                    <a:ext uri="{FF2B5EF4-FFF2-40B4-BE49-F238E27FC236}">
                      <a16:creationId xmlns:a16="http://schemas.microsoft.com/office/drawing/2014/main" id="{A6806330-AF50-41BE-9451-816C5CDC23F0}"/>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8" name="楕円 587">
                  <a:extLst>
                    <a:ext uri="{FF2B5EF4-FFF2-40B4-BE49-F238E27FC236}">
                      <a16:creationId xmlns:a16="http://schemas.microsoft.com/office/drawing/2014/main" id="{29734078-9053-42CD-987E-4AE394955CB3}"/>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9" name="楕円 588">
                  <a:extLst>
                    <a:ext uri="{FF2B5EF4-FFF2-40B4-BE49-F238E27FC236}">
                      <a16:creationId xmlns:a16="http://schemas.microsoft.com/office/drawing/2014/main" id="{F3D3EE66-C053-4AA9-9388-A79C1557273A}"/>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0" name="楕円 589">
                  <a:extLst>
                    <a:ext uri="{FF2B5EF4-FFF2-40B4-BE49-F238E27FC236}">
                      <a16:creationId xmlns:a16="http://schemas.microsoft.com/office/drawing/2014/main" id="{DA7A1728-212C-4E95-8AD0-03CF0E3F22FC}"/>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1" name="楕円 590">
                  <a:extLst>
                    <a:ext uri="{FF2B5EF4-FFF2-40B4-BE49-F238E27FC236}">
                      <a16:creationId xmlns:a16="http://schemas.microsoft.com/office/drawing/2014/main" id="{FDE64E19-A71E-4BF7-9966-3926F460AD71}"/>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7" name="グループ化 516">
              <a:extLst>
                <a:ext uri="{FF2B5EF4-FFF2-40B4-BE49-F238E27FC236}">
                  <a16:creationId xmlns:a16="http://schemas.microsoft.com/office/drawing/2014/main" id="{C764774D-594E-4495-BE14-18D3D877A25C}"/>
                </a:ext>
              </a:extLst>
            </p:cNvPr>
            <p:cNvGrpSpPr/>
            <p:nvPr/>
          </p:nvGrpSpPr>
          <p:grpSpPr>
            <a:xfrm>
              <a:off x="5247348" y="1318197"/>
              <a:ext cx="1152000" cy="1152000"/>
              <a:chOff x="7072683" y="2920720"/>
              <a:chExt cx="1152000" cy="1152000"/>
            </a:xfrm>
          </p:grpSpPr>
          <p:sp>
            <p:nvSpPr>
              <p:cNvPr id="556" name="正方形/長方形 555">
                <a:extLst>
                  <a:ext uri="{FF2B5EF4-FFF2-40B4-BE49-F238E27FC236}">
                    <a16:creationId xmlns:a16="http://schemas.microsoft.com/office/drawing/2014/main" id="{E5584FDA-B1AC-45FE-A051-7B173AAC993E}"/>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7" name="グループ化 556">
                <a:extLst>
                  <a:ext uri="{FF2B5EF4-FFF2-40B4-BE49-F238E27FC236}">
                    <a16:creationId xmlns:a16="http://schemas.microsoft.com/office/drawing/2014/main" id="{E8CE14ED-2CCC-434D-A6A4-6C275A8BD367}"/>
                  </a:ext>
                </a:extLst>
              </p:cNvPr>
              <p:cNvGrpSpPr/>
              <p:nvPr/>
            </p:nvGrpSpPr>
            <p:grpSpPr>
              <a:xfrm>
                <a:off x="7174905" y="3026568"/>
                <a:ext cx="941438" cy="940305"/>
                <a:chOff x="6834545" y="2455840"/>
                <a:chExt cx="941438" cy="940305"/>
              </a:xfrm>
            </p:grpSpPr>
            <p:sp>
              <p:nvSpPr>
                <p:cNvPr id="558" name="楕円 557">
                  <a:extLst>
                    <a:ext uri="{FF2B5EF4-FFF2-40B4-BE49-F238E27FC236}">
                      <a16:creationId xmlns:a16="http://schemas.microsoft.com/office/drawing/2014/main" id="{0E5AFB28-0C27-4B51-80DC-A482345226DF}"/>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9" name="楕円 558">
                  <a:extLst>
                    <a:ext uri="{FF2B5EF4-FFF2-40B4-BE49-F238E27FC236}">
                      <a16:creationId xmlns:a16="http://schemas.microsoft.com/office/drawing/2014/main" id="{F093B49C-3AE6-4C71-A543-CD409B8E22D6}"/>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0" name="楕円 559">
                  <a:extLst>
                    <a:ext uri="{FF2B5EF4-FFF2-40B4-BE49-F238E27FC236}">
                      <a16:creationId xmlns:a16="http://schemas.microsoft.com/office/drawing/2014/main" id="{97E3E99D-FB89-4EA9-B95F-1893E6CF792C}"/>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1" name="楕円 560">
                  <a:extLst>
                    <a:ext uri="{FF2B5EF4-FFF2-40B4-BE49-F238E27FC236}">
                      <a16:creationId xmlns:a16="http://schemas.microsoft.com/office/drawing/2014/main" id="{81D67040-4F32-4E66-9F40-7CBAF7B28550}"/>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2" name="楕円 561">
                  <a:extLst>
                    <a:ext uri="{FF2B5EF4-FFF2-40B4-BE49-F238E27FC236}">
                      <a16:creationId xmlns:a16="http://schemas.microsoft.com/office/drawing/2014/main" id="{4A63DA24-9B82-4861-9C6A-E97F7FC61855}"/>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3" name="楕円 562">
                  <a:extLst>
                    <a:ext uri="{FF2B5EF4-FFF2-40B4-BE49-F238E27FC236}">
                      <a16:creationId xmlns:a16="http://schemas.microsoft.com/office/drawing/2014/main" id="{109B20BB-448A-4297-86E5-9839BCA0B3A9}"/>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4" name="楕円 563">
                  <a:extLst>
                    <a:ext uri="{FF2B5EF4-FFF2-40B4-BE49-F238E27FC236}">
                      <a16:creationId xmlns:a16="http://schemas.microsoft.com/office/drawing/2014/main" id="{1DEC384D-2C76-42AD-8089-97399C36183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5" name="楕円 564">
                  <a:extLst>
                    <a:ext uri="{FF2B5EF4-FFF2-40B4-BE49-F238E27FC236}">
                      <a16:creationId xmlns:a16="http://schemas.microsoft.com/office/drawing/2014/main" id="{E15D6324-3931-4756-A1BB-3D609F8714D2}"/>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6" name="楕円 565">
                  <a:extLst>
                    <a:ext uri="{FF2B5EF4-FFF2-40B4-BE49-F238E27FC236}">
                      <a16:creationId xmlns:a16="http://schemas.microsoft.com/office/drawing/2014/main" id="{F160B23A-1421-47DE-B54C-FADB5022561B}"/>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7" name="楕円 566">
                  <a:extLst>
                    <a:ext uri="{FF2B5EF4-FFF2-40B4-BE49-F238E27FC236}">
                      <a16:creationId xmlns:a16="http://schemas.microsoft.com/office/drawing/2014/main" id="{553428EE-8794-428A-BEEC-243B05482CC8}"/>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8" name="楕円 567">
                  <a:extLst>
                    <a:ext uri="{FF2B5EF4-FFF2-40B4-BE49-F238E27FC236}">
                      <a16:creationId xmlns:a16="http://schemas.microsoft.com/office/drawing/2014/main" id="{683A7BB3-F731-4FDB-B5F5-CBD054D15763}"/>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9" name="楕円 568">
                  <a:extLst>
                    <a:ext uri="{FF2B5EF4-FFF2-40B4-BE49-F238E27FC236}">
                      <a16:creationId xmlns:a16="http://schemas.microsoft.com/office/drawing/2014/main" id="{904E869D-D85C-4DD6-AA1A-25CA8E8736B8}"/>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0" name="楕円 569">
                  <a:extLst>
                    <a:ext uri="{FF2B5EF4-FFF2-40B4-BE49-F238E27FC236}">
                      <a16:creationId xmlns:a16="http://schemas.microsoft.com/office/drawing/2014/main" id="{9618D628-99E4-4887-A5F1-F803E7F273E1}"/>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1" name="楕円 570">
                  <a:extLst>
                    <a:ext uri="{FF2B5EF4-FFF2-40B4-BE49-F238E27FC236}">
                      <a16:creationId xmlns:a16="http://schemas.microsoft.com/office/drawing/2014/main" id="{773820C1-6390-4747-BCCB-5BBBD99EEE9C}"/>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2" name="楕円 571">
                  <a:extLst>
                    <a:ext uri="{FF2B5EF4-FFF2-40B4-BE49-F238E27FC236}">
                      <a16:creationId xmlns:a16="http://schemas.microsoft.com/office/drawing/2014/main" id="{0EA6FDF8-5344-428C-869C-83EAD2C8F981}"/>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3" name="楕円 572">
                  <a:extLst>
                    <a:ext uri="{FF2B5EF4-FFF2-40B4-BE49-F238E27FC236}">
                      <a16:creationId xmlns:a16="http://schemas.microsoft.com/office/drawing/2014/main" id="{B1B8318D-D892-4C0F-93F8-977E0045461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8" name="グループ化 517">
              <a:extLst>
                <a:ext uri="{FF2B5EF4-FFF2-40B4-BE49-F238E27FC236}">
                  <a16:creationId xmlns:a16="http://schemas.microsoft.com/office/drawing/2014/main" id="{C3E51D87-9000-4579-95C2-34B3C759D198}"/>
                </a:ext>
              </a:extLst>
            </p:cNvPr>
            <p:cNvGrpSpPr/>
            <p:nvPr/>
          </p:nvGrpSpPr>
          <p:grpSpPr>
            <a:xfrm>
              <a:off x="3990382" y="1318197"/>
              <a:ext cx="1152000" cy="1152000"/>
              <a:chOff x="5053598" y="2920720"/>
              <a:chExt cx="1152000" cy="1152000"/>
            </a:xfrm>
          </p:grpSpPr>
          <p:sp>
            <p:nvSpPr>
              <p:cNvPr id="538" name="正方形/長方形 537">
                <a:extLst>
                  <a:ext uri="{FF2B5EF4-FFF2-40B4-BE49-F238E27FC236}">
                    <a16:creationId xmlns:a16="http://schemas.microsoft.com/office/drawing/2014/main" id="{FAF5B13C-F66C-46B0-A5AF-4C37346EA4C0}"/>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9" name="グループ化 538">
                <a:extLst>
                  <a:ext uri="{FF2B5EF4-FFF2-40B4-BE49-F238E27FC236}">
                    <a16:creationId xmlns:a16="http://schemas.microsoft.com/office/drawing/2014/main" id="{175BBBFA-4F4B-411B-ADBF-5A329AD83619}"/>
                  </a:ext>
                </a:extLst>
              </p:cNvPr>
              <p:cNvGrpSpPr/>
              <p:nvPr/>
            </p:nvGrpSpPr>
            <p:grpSpPr>
              <a:xfrm rot="5400000">
                <a:off x="5155820" y="3026568"/>
                <a:ext cx="941438" cy="940305"/>
                <a:chOff x="6834545" y="2455840"/>
                <a:chExt cx="941438" cy="940305"/>
              </a:xfrm>
            </p:grpSpPr>
            <p:sp>
              <p:nvSpPr>
                <p:cNvPr id="540" name="楕円 539">
                  <a:extLst>
                    <a:ext uri="{FF2B5EF4-FFF2-40B4-BE49-F238E27FC236}">
                      <a16:creationId xmlns:a16="http://schemas.microsoft.com/office/drawing/2014/main" id="{7C9CC5E4-8EE4-47A0-80F1-3022F9340A16}"/>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1" name="楕円 540">
                  <a:extLst>
                    <a:ext uri="{FF2B5EF4-FFF2-40B4-BE49-F238E27FC236}">
                      <a16:creationId xmlns:a16="http://schemas.microsoft.com/office/drawing/2014/main" id="{2E770388-ECBE-4B9D-A0D7-8F92B649E95E}"/>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2" name="楕円 541">
                  <a:extLst>
                    <a:ext uri="{FF2B5EF4-FFF2-40B4-BE49-F238E27FC236}">
                      <a16:creationId xmlns:a16="http://schemas.microsoft.com/office/drawing/2014/main" id="{BEE3C28A-1642-4315-AD5C-4E26C2B2D2D0}"/>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3" name="楕円 542">
                  <a:extLst>
                    <a:ext uri="{FF2B5EF4-FFF2-40B4-BE49-F238E27FC236}">
                      <a16:creationId xmlns:a16="http://schemas.microsoft.com/office/drawing/2014/main" id="{9883ECB4-E024-4262-A049-F27D349EBC62}"/>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4" name="楕円 543">
                  <a:extLst>
                    <a:ext uri="{FF2B5EF4-FFF2-40B4-BE49-F238E27FC236}">
                      <a16:creationId xmlns:a16="http://schemas.microsoft.com/office/drawing/2014/main" id="{219082E2-0FE5-40B9-A9D3-CCAFE6241E39}"/>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5" name="楕円 544">
                  <a:extLst>
                    <a:ext uri="{FF2B5EF4-FFF2-40B4-BE49-F238E27FC236}">
                      <a16:creationId xmlns:a16="http://schemas.microsoft.com/office/drawing/2014/main" id="{9DE12C44-08A5-4F93-8F8A-E06B2DCC10F8}"/>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6" name="楕円 545">
                  <a:extLst>
                    <a:ext uri="{FF2B5EF4-FFF2-40B4-BE49-F238E27FC236}">
                      <a16:creationId xmlns:a16="http://schemas.microsoft.com/office/drawing/2014/main" id="{45B940EB-20D5-4428-A043-F871B1C07520}"/>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7" name="楕円 546">
                  <a:extLst>
                    <a:ext uri="{FF2B5EF4-FFF2-40B4-BE49-F238E27FC236}">
                      <a16:creationId xmlns:a16="http://schemas.microsoft.com/office/drawing/2014/main" id="{665675E2-214B-4E4D-BA7F-8E203720264D}"/>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8" name="楕円 547">
                  <a:extLst>
                    <a:ext uri="{FF2B5EF4-FFF2-40B4-BE49-F238E27FC236}">
                      <a16:creationId xmlns:a16="http://schemas.microsoft.com/office/drawing/2014/main" id="{E23B897A-481A-49F1-959E-A3F02806445A}"/>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9" name="楕円 548">
                  <a:extLst>
                    <a:ext uri="{FF2B5EF4-FFF2-40B4-BE49-F238E27FC236}">
                      <a16:creationId xmlns:a16="http://schemas.microsoft.com/office/drawing/2014/main" id="{C01E726C-FA59-424C-B1FC-322BDB5265E7}"/>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0" name="楕円 549">
                  <a:extLst>
                    <a:ext uri="{FF2B5EF4-FFF2-40B4-BE49-F238E27FC236}">
                      <a16:creationId xmlns:a16="http://schemas.microsoft.com/office/drawing/2014/main" id="{D173402A-945C-4E57-9A36-C23758FF3888}"/>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1" name="楕円 550">
                  <a:extLst>
                    <a:ext uri="{FF2B5EF4-FFF2-40B4-BE49-F238E27FC236}">
                      <a16:creationId xmlns:a16="http://schemas.microsoft.com/office/drawing/2014/main" id="{DB435A44-A51B-4BA1-8C35-39DA2B5F3F00}"/>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2" name="楕円 551">
                  <a:extLst>
                    <a:ext uri="{FF2B5EF4-FFF2-40B4-BE49-F238E27FC236}">
                      <a16:creationId xmlns:a16="http://schemas.microsoft.com/office/drawing/2014/main" id="{FE7856A2-0594-48E6-9D39-6C5C7444F6CD}"/>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3" name="楕円 552">
                  <a:extLst>
                    <a:ext uri="{FF2B5EF4-FFF2-40B4-BE49-F238E27FC236}">
                      <a16:creationId xmlns:a16="http://schemas.microsoft.com/office/drawing/2014/main" id="{BEA997D3-EA01-4D93-8E5B-D318A8E80258}"/>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4" name="楕円 553">
                  <a:extLst>
                    <a:ext uri="{FF2B5EF4-FFF2-40B4-BE49-F238E27FC236}">
                      <a16:creationId xmlns:a16="http://schemas.microsoft.com/office/drawing/2014/main" id="{1AE9C840-FB1A-4384-B2BB-2467B750601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5" name="楕円 554">
                  <a:extLst>
                    <a:ext uri="{FF2B5EF4-FFF2-40B4-BE49-F238E27FC236}">
                      <a16:creationId xmlns:a16="http://schemas.microsoft.com/office/drawing/2014/main" id="{6FAFD5CA-24EB-43A2-AE93-510449F231CE}"/>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9" name="グループ化 518">
              <a:extLst>
                <a:ext uri="{FF2B5EF4-FFF2-40B4-BE49-F238E27FC236}">
                  <a16:creationId xmlns:a16="http://schemas.microsoft.com/office/drawing/2014/main" id="{6EB8873C-4739-4347-A527-2BC2EFE11EA1}"/>
                </a:ext>
              </a:extLst>
            </p:cNvPr>
            <p:cNvGrpSpPr/>
            <p:nvPr/>
          </p:nvGrpSpPr>
          <p:grpSpPr>
            <a:xfrm>
              <a:off x="6504313" y="1318197"/>
              <a:ext cx="1152000" cy="1152000"/>
              <a:chOff x="5053598" y="2920720"/>
              <a:chExt cx="1152000" cy="1152000"/>
            </a:xfrm>
          </p:grpSpPr>
          <p:sp>
            <p:nvSpPr>
              <p:cNvPr id="520" name="正方形/長方形 519">
                <a:extLst>
                  <a:ext uri="{FF2B5EF4-FFF2-40B4-BE49-F238E27FC236}">
                    <a16:creationId xmlns:a16="http://schemas.microsoft.com/office/drawing/2014/main" id="{51B08C6B-6DAC-412B-8F16-BCD2ADCC1C54}"/>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1" name="グループ化 520">
                <a:extLst>
                  <a:ext uri="{FF2B5EF4-FFF2-40B4-BE49-F238E27FC236}">
                    <a16:creationId xmlns:a16="http://schemas.microsoft.com/office/drawing/2014/main" id="{1E6BC001-E488-458B-80A1-AFE94B0DD0B2}"/>
                  </a:ext>
                </a:extLst>
              </p:cNvPr>
              <p:cNvGrpSpPr/>
              <p:nvPr/>
            </p:nvGrpSpPr>
            <p:grpSpPr>
              <a:xfrm rot="5400000">
                <a:off x="5155820" y="3026568"/>
                <a:ext cx="941438" cy="940305"/>
                <a:chOff x="6834545" y="2455840"/>
                <a:chExt cx="941438" cy="940305"/>
              </a:xfrm>
            </p:grpSpPr>
            <p:sp>
              <p:nvSpPr>
                <p:cNvPr id="522" name="楕円 521">
                  <a:extLst>
                    <a:ext uri="{FF2B5EF4-FFF2-40B4-BE49-F238E27FC236}">
                      <a16:creationId xmlns:a16="http://schemas.microsoft.com/office/drawing/2014/main" id="{3403F674-8393-4431-95F5-B8A19151D179}"/>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3" name="楕円 522">
                  <a:extLst>
                    <a:ext uri="{FF2B5EF4-FFF2-40B4-BE49-F238E27FC236}">
                      <a16:creationId xmlns:a16="http://schemas.microsoft.com/office/drawing/2014/main" id="{22F6A29D-DEE3-4064-9AB1-4CC79881F28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4" name="楕円 523">
                  <a:extLst>
                    <a:ext uri="{FF2B5EF4-FFF2-40B4-BE49-F238E27FC236}">
                      <a16:creationId xmlns:a16="http://schemas.microsoft.com/office/drawing/2014/main" id="{683F8DC8-F423-4AFD-BCF0-9EBE3975942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楕円 524">
                  <a:extLst>
                    <a:ext uri="{FF2B5EF4-FFF2-40B4-BE49-F238E27FC236}">
                      <a16:creationId xmlns:a16="http://schemas.microsoft.com/office/drawing/2014/main" id="{9D99C0D6-0C37-48CD-9F47-A34AB4995A7C}"/>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6" name="楕円 525">
                  <a:extLst>
                    <a:ext uri="{FF2B5EF4-FFF2-40B4-BE49-F238E27FC236}">
                      <a16:creationId xmlns:a16="http://schemas.microsoft.com/office/drawing/2014/main" id="{3C1E1514-488F-4DAF-AA52-DA74338A17DF}"/>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7" name="楕円 526">
                  <a:extLst>
                    <a:ext uri="{FF2B5EF4-FFF2-40B4-BE49-F238E27FC236}">
                      <a16:creationId xmlns:a16="http://schemas.microsoft.com/office/drawing/2014/main" id="{E6784599-2A81-4508-AA5C-058AF451F8C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8" name="楕円 527">
                  <a:extLst>
                    <a:ext uri="{FF2B5EF4-FFF2-40B4-BE49-F238E27FC236}">
                      <a16:creationId xmlns:a16="http://schemas.microsoft.com/office/drawing/2014/main" id="{C82BEC88-2E71-429C-A791-9B14814CB1FE}"/>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9" name="楕円 528">
                  <a:extLst>
                    <a:ext uri="{FF2B5EF4-FFF2-40B4-BE49-F238E27FC236}">
                      <a16:creationId xmlns:a16="http://schemas.microsoft.com/office/drawing/2014/main" id="{7CA3921E-05B8-447A-B3C4-B54D5FD8151D}"/>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0" name="楕円 529">
                  <a:extLst>
                    <a:ext uri="{FF2B5EF4-FFF2-40B4-BE49-F238E27FC236}">
                      <a16:creationId xmlns:a16="http://schemas.microsoft.com/office/drawing/2014/main" id="{2765175F-A756-42AF-A5E8-EC9ABD196431}"/>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1" name="楕円 530">
                  <a:extLst>
                    <a:ext uri="{FF2B5EF4-FFF2-40B4-BE49-F238E27FC236}">
                      <a16:creationId xmlns:a16="http://schemas.microsoft.com/office/drawing/2014/main" id="{7C79A994-79C4-4EE3-AA5E-3865B4F52570}"/>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2" name="楕円 531">
                  <a:extLst>
                    <a:ext uri="{FF2B5EF4-FFF2-40B4-BE49-F238E27FC236}">
                      <a16:creationId xmlns:a16="http://schemas.microsoft.com/office/drawing/2014/main" id="{1A56C478-62EB-49BD-95E8-F20575FB2EF3}"/>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3" name="楕円 532">
                  <a:extLst>
                    <a:ext uri="{FF2B5EF4-FFF2-40B4-BE49-F238E27FC236}">
                      <a16:creationId xmlns:a16="http://schemas.microsoft.com/office/drawing/2014/main" id="{00961022-6332-4E83-AFED-C246201181C3}"/>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4" name="楕円 533">
                  <a:extLst>
                    <a:ext uri="{FF2B5EF4-FFF2-40B4-BE49-F238E27FC236}">
                      <a16:creationId xmlns:a16="http://schemas.microsoft.com/office/drawing/2014/main" id="{F83B4C90-AE17-477C-BF1A-8EAA349FACEB}"/>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5" name="楕円 534">
                  <a:extLst>
                    <a:ext uri="{FF2B5EF4-FFF2-40B4-BE49-F238E27FC236}">
                      <a16:creationId xmlns:a16="http://schemas.microsoft.com/office/drawing/2014/main" id="{B31677F7-4BD3-4FD4-B70E-22FF86C96F24}"/>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6" name="楕円 535">
                  <a:extLst>
                    <a:ext uri="{FF2B5EF4-FFF2-40B4-BE49-F238E27FC236}">
                      <a16:creationId xmlns:a16="http://schemas.microsoft.com/office/drawing/2014/main" id="{7E022A19-FB33-431A-8D7B-98C6DDDA14DB}"/>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7" name="楕円 536">
                  <a:extLst>
                    <a:ext uri="{FF2B5EF4-FFF2-40B4-BE49-F238E27FC236}">
                      <a16:creationId xmlns:a16="http://schemas.microsoft.com/office/drawing/2014/main" id="{4B50D75D-6B9B-4CDD-A112-A19FDEAB4E90}"/>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610" name="テキスト ボックス 609">
            <a:extLst>
              <a:ext uri="{FF2B5EF4-FFF2-40B4-BE49-F238E27FC236}">
                <a16:creationId xmlns:a16="http://schemas.microsoft.com/office/drawing/2014/main" id="{3DF4A057-CAE1-4552-83D2-E3C6DFE33C52}"/>
              </a:ext>
            </a:extLst>
          </p:cNvPr>
          <p:cNvSpPr txBox="1"/>
          <p:nvPr/>
        </p:nvSpPr>
        <p:spPr>
          <a:xfrm>
            <a:off x="7639050" y="5611690"/>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Tree>
    <p:extLst>
      <p:ext uri="{BB962C8B-B14F-4D97-AF65-F5344CB8AC3E}">
        <p14:creationId xmlns:p14="http://schemas.microsoft.com/office/powerpoint/2010/main" val="2906192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62</a:t>
            </a:fld>
            <a:endParaRPr kumimoji="1" lang="ja-JP" altLang="en-US"/>
          </a:p>
        </p:txBody>
      </p:sp>
    </p:spTree>
    <p:extLst>
      <p:ext uri="{BB962C8B-B14F-4D97-AF65-F5344CB8AC3E}">
        <p14:creationId xmlns:p14="http://schemas.microsoft.com/office/powerpoint/2010/main" val="1336767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Introduction</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en-US" altLang="ja-JP" sz="1800" dirty="0"/>
              <a:t>ITS-VLC</a:t>
            </a:r>
            <a:r>
              <a:rPr kumimoji="1" lang="ja-JP" altLang="en-US" sz="1800" dirty="0"/>
              <a:t>の研究が注目されている．</a:t>
            </a:r>
            <a:endParaRPr kumimoji="1" lang="en-US" altLang="ja-JP" sz="1800" dirty="0"/>
          </a:p>
          <a:p>
            <a:endParaRPr lang="en-US" altLang="ja-JP" sz="1800" dirty="0"/>
          </a:p>
          <a:p>
            <a:r>
              <a:rPr kumimoji="1" lang="en-US" altLang="ja-JP" sz="1800" dirty="0"/>
              <a:t>ITS-VLC</a:t>
            </a:r>
            <a:r>
              <a:rPr kumimoji="1" lang="ja-JP" altLang="en-US" sz="1800" dirty="0"/>
              <a:t>では，受信機の撮影画像中から送信機を捕捉することが必須である．</a:t>
            </a:r>
            <a:endParaRPr kumimoji="1" lang="en-US" altLang="ja-JP" sz="1800" dirty="0"/>
          </a:p>
          <a:p>
            <a:endParaRPr lang="en-US" altLang="ja-JP" sz="1800" dirty="0"/>
          </a:p>
          <a:p>
            <a:r>
              <a:rPr lang="ja-JP" altLang="en-US" sz="1800" dirty="0"/>
              <a:t>送信機の</a:t>
            </a:r>
            <a:r>
              <a:rPr kumimoji="1" lang="ja-JP" altLang="en-US" sz="1800" dirty="0"/>
              <a:t>捕捉に関する先行研究は，ほとんど車が前方の送信機へ近づいていくモデル．</a:t>
            </a:r>
            <a:endParaRPr kumimoji="1" lang="en-US" altLang="ja-JP" sz="1800" dirty="0"/>
          </a:p>
          <a:p>
            <a:endParaRPr lang="en-US" altLang="ja-JP" sz="1800" dirty="0"/>
          </a:p>
          <a:p>
            <a:r>
              <a:rPr kumimoji="1" lang="ja-JP" altLang="en-US" sz="1800" dirty="0"/>
              <a:t>しかし，実際の走行環境では車が送信機を横切るような場面は少なくない．</a:t>
            </a:r>
            <a:endParaRPr kumimoji="1" lang="en-US" altLang="ja-JP" sz="1800" dirty="0"/>
          </a:p>
          <a:p>
            <a:endParaRPr lang="en-US" altLang="ja-JP" sz="1800" dirty="0"/>
          </a:p>
          <a:p>
            <a:r>
              <a:rPr lang="ja-JP" altLang="en-US" sz="1800" dirty="0"/>
              <a:t>本研究では，送信機と受信機が横切るようなモデルを想定し，撮影実験を行い，先行研究のアルゴリズムがこのようなモデルでも利用できるように修正を施した．</a:t>
            </a:r>
            <a:endParaRPr lang="en-US" altLang="ja-JP" sz="1800" dirty="0"/>
          </a:p>
          <a:p>
            <a:endParaRPr kumimoji="1" lang="en-US" altLang="ja-JP" sz="1800" dirty="0"/>
          </a:p>
          <a:p>
            <a:r>
              <a:rPr lang="ja-JP" altLang="en-US" sz="1800" dirty="0"/>
              <a:t>受信機が送信機に近づくモデルと送信機を横切るモデルとの大きな違いは，撮影画像内の送信機の位置とその背景が異なることである．</a:t>
            </a:r>
            <a:endParaRPr kumimoji="1" lang="en-US" altLang="ja-JP" sz="1800" dirty="0"/>
          </a:p>
          <a:p>
            <a:endParaRPr kumimoji="1" lang="ja-JP" altLang="en-US"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63</a:t>
            </a:fld>
            <a:endParaRPr kumimoji="1" lang="ja-JP" altLang="en-US" dirty="0"/>
          </a:p>
        </p:txBody>
      </p:sp>
    </p:spTree>
    <p:extLst>
      <p:ext uri="{BB962C8B-B14F-4D97-AF65-F5344CB8AC3E}">
        <p14:creationId xmlns:p14="http://schemas.microsoft.com/office/powerpoint/2010/main" val="2439156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Experiment results</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ja-JP" altLang="en-US" sz="1800" dirty="0"/>
              <a:t>まずは，撮影画像から</a:t>
            </a:r>
            <a:r>
              <a:rPr kumimoji="1" lang="en-US" altLang="ja-JP" sz="1800" dirty="0"/>
              <a:t>LED</a:t>
            </a:r>
            <a:r>
              <a:rPr kumimoji="1" lang="ja-JP" altLang="en-US" sz="1800" dirty="0"/>
              <a:t>及び非</a:t>
            </a:r>
            <a:r>
              <a:rPr kumimoji="1" lang="en-US" altLang="ja-JP" sz="1800" dirty="0"/>
              <a:t>LED</a:t>
            </a:r>
            <a:r>
              <a:rPr kumimoji="1" lang="ja-JP" altLang="en-US" sz="1800" dirty="0"/>
              <a:t>の空間勾配と時間勾配の特性を調べた．</a:t>
            </a:r>
            <a:endParaRPr kumimoji="1" lang="en-US" altLang="ja-JP" sz="1800" dirty="0"/>
          </a:p>
          <a:p>
            <a:pPr lvl="1"/>
            <a:r>
              <a:rPr lang="ja-JP" altLang="en-US" sz="1400" dirty="0"/>
              <a:t>違いは見られなかった．</a:t>
            </a:r>
            <a:endParaRPr kumimoji="1" lang="en-US" altLang="ja-JP" sz="1400" dirty="0"/>
          </a:p>
          <a:p>
            <a:endParaRPr lang="en-US" altLang="ja-JP" sz="1800" dirty="0"/>
          </a:p>
          <a:p>
            <a:r>
              <a:rPr kumimoji="1" lang="ja-JP" altLang="en-US" sz="1800" dirty="0"/>
              <a:t>撮影画像に対し</a:t>
            </a:r>
            <a:r>
              <a:rPr kumimoji="1" lang="en-US" altLang="ja-JP" sz="1800" dirty="0"/>
              <a:t>LED</a:t>
            </a:r>
            <a:r>
              <a:rPr kumimoji="1" lang="ja-JP" altLang="en-US" sz="1800" dirty="0"/>
              <a:t>位置の差分を補正することで</a:t>
            </a:r>
            <a:r>
              <a:rPr kumimoji="1" lang="en-US" altLang="ja-JP" sz="1800" dirty="0"/>
              <a:t>LED</a:t>
            </a:r>
            <a:r>
              <a:rPr kumimoji="1" lang="ja-JP" altLang="en-US" sz="1800" dirty="0"/>
              <a:t>アレイの時間勾配のみ削減し，再び空間勾配と時間勾配の特性を調べた．</a:t>
            </a:r>
            <a:endParaRPr kumimoji="1" lang="en-US" altLang="ja-JP" sz="1800" dirty="0"/>
          </a:p>
          <a:p>
            <a:pPr lvl="1"/>
            <a:r>
              <a:rPr kumimoji="1" lang="en-US" altLang="ja-JP" sz="1400" dirty="0"/>
              <a:t>led</a:t>
            </a:r>
            <a:r>
              <a:rPr kumimoji="1" lang="ja-JP" altLang="en-US" sz="1400" dirty="0"/>
              <a:t>と非</a:t>
            </a:r>
            <a:r>
              <a:rPr kumimoji="1" lang="en-US" altLang="ja-JP" sz="1400" dirty="0"/>
              <a:t>led</a:t>
            </a:r>
            <a:r>
              <a:rPr kumimoji="1" lang="ja-JP" altLang="en-US" sz="1400" dirty="0"/>
              <a:t>の特性の分離が見られた</a:t>
            </a:r>
            <a:endParaRPr kumimoji="1" lang="en-US" altLang="ja-JP" sz="1400" dirty="0"/>
          </a:p>
          <a:p>
            <a:pPr lvl="1"/>
            <a:endParaRPr lang="en-US" altLang="ja-JP" sz="1400" dirty="0"/>
          </a:p>
          <a:p>
            <a:r>
              <a:rPr kumimoji="1" lang="ja-JP" altLang="en-US" sz="1800" dirty="0"/>
              <a:t>補正した画像に対して先行研究の捕捉アルゴリズムを実行した．</a:t>
            </a:r>
            <a:endParaRPr kumimoji="1" lang="en-US" altLang="ja-JP" sz="1800" dirty="0"/>
          </a:p>
          <a:p>
            <a:pPr lvl="1"/>
            <a:r>
              <a:rPr lang="ja-JP" altLang="en-US" sz="1400" dirty="0"/>
              <a:t>特定の信号では捕捉率</a:t>
            </a:r>
            <a:r>
              <a:rPr lang="en-US" altLang="ja-JP" sz="1400" dirty="0"/>
              <a:t>100%</a:t>
            </a:r>
            <a:r>
              <a:rPr lang="ja-JP" altLang="en-US" sz="1400" dirty="0"/>
              <a:t>を達成した</a:t>
            </a:r>
            <a:endParaRPr lang="en-US" altLang="ja-JP" sz="1400" dirty="0"/>
          </a:p>
          <a:p>
            <a:pPr lvl="1"/>
            <a:endParaRPr lang="en-US" altLang="ja-JP" sz="1400" dirty="0"/>
          </a:p>
          <a:p>
            <a:r>
              <a:rPr lang="ja-JP" altLang="en-US" sz="1800" dirty="0"/>
              <a:t>捕捉が成功した画像としなかった画像との比較を行った．</a:t>
            </a:r>
            <a:endParaRPr lang="en-US" altLang="ja-JP"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64</a:t>
            </a:fld>
            <a:endParaRPr kumimoji="1" lang="ja-JP" altLang="en-US" dirty="0"/>
          </a:p>
        </p:txBody>
      </p:sp>
    </p:spTree>
    <p:extLst>
      <p:ext uri="{BB962C8B-B14F-4D97-AF65-F5344CB8AC3E}">
        <p14:creationId xmlns:p14="http://schemas.microsoft.com/office/powerpoint/2010/main" val="42889950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Conclusion</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ja-JP" altLang="en-US" sz="1800" dirty="0"/>
              <a:t>本研究では，受信機が前方の送信機へ近づくモデルを持つ先行研究の</a:t>
            </a:r>
            <a:r>
              <a:rPr kumimoji="1" lang="en-US" altLang="ja-JP" sz="1800" dirty="0"/>
              <a:t>LED</a:t>
            </a:r>
            <a:r>
              <a:rPr kumimoji="1" lang="ja-JP" altLang="en-US" sz="1800" dirty="0"/>
              <a:t>捕捉アルゴリズムを，受信機が送信機を横切るようなモデルでも利用できるように修正を行った．</a:t>
            </a:r>
            <a:endParaRPr kumimoji="1" lang="en-US" altLang="ja-JP" sz="1800" dirty="0"/>
          </a:p>
          <a:p>
            <a:endParaRPr lang="en-US" altLang="ja-JP" sz="1800" dirty="0"/>
          </a:p>
          <a:p>
            <a:r>
              <a:rPr lang="ja-JP" altLang="en-US" sz="1800" dirty="0"/>
              <a:t>撮影画像内の</a:t>
            </a:r>
            <a:r>
              <a:rPr lang="en-US" altLang="ja-JP" sz="1800" dirty="0"/>
              <a:t>LED</a:t>
            </a:r>
            <a:r>
              <a:rPr lang="ja-JP" altLang="en-US" sz="1800" dirty="0"/>
              <a:t>位置を補正することによって，先行研究の捕捉アルゴリズムが適用できることが分かった．</a:t>
            </a:r>
            <a:endParaRPr lang="en-US" altLang="ja-JP" sz="1800" dirty="0"/>
          </a:p>
          <a:p>
            <a:endParaRPr lang="en-US" altLang="ja-JP" sz="1800" dirty="0"/>
          </a:p>
          <a:p>
            <a:r>
              <a:rPr lang="ja-JP" altLang="en-US" sz="1800" dirty="0"/>
              <a:t>条件次第で捕捉率</a:t>
            </a:r>
            <a:r>
              <a:rPr lang="en-US" altLang="ja-JP" sz="1800" dirty="0"/>
              <a:t>100%</a:t>
            </a:r>
            <a:r>
              <a:rPr lang="ja-JP" altLang="en-US" sz="1800" dirty="0"/>
              <a:t>を達成した</a:t>
            </a:r>
            <a:endParaRPr lang="en-US" altLang="ja-JP" sz="1800" dirty="0"/>
          </a:p>
          <a:p>
            <a:endParaRPr kumimoji="1" lang="en-US" altLang="ja-JP" sz="1800" dirty="0"/>
          </a:p>
          <a:p>
            <a:r>
              <a:rPr kumimoji="1" lang="ja-JP" altLang="en-US" sz="1800" dirty="0"/>
              <a:t>先行研究との違いとして，捕捉成功率が平均フレーム数を増やしすぎると減少してしまうことが挙げられる．</a:t>
            </a:r>
            <a:endParaRPr kumimoji="1" lang="en-US" altLang="ja-JP" sz="1800" dirty="0"/>
          </a:p>
          <a:p>
            <a:endParaRPr lang="en-US" altLang="ja-JP" sz="1800" dirty="0"/>
          </a:p>
          <a:p>
            <a:endParaRPr kumimoji="1" lang="en-US" altLang="ja-JP" sz="1800" dirty="0"/>
          </a:p>
          <a:p>
            <a:endParaRPr kumimoji="1" lang="ja-JP" altLang="en-US"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65</a:t>
            </a:fld>
            <a:endParaRPr kumimoji="1" lang="ja-JP" altLang="en-US" dirty="0"/>
          </a:p>
        </p:txBody>
      </p:sp>
    </p:spTree>
    <p:extLst>
      <p:ext uri="{BB962C8B-B14F-4D97-AF65-F5344CB8AC3E}">
        <p14:creationId xmlns:p14="http://schemas.microsoft.com/office/powerpoint/2010/main" val="3364611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A4C65F-B773-4717-8CBD-4B30CB44C783}"/>
              </a:ext>
            </a:extLst>
          </p:cNvPr>
          <p:cNvSpPr>
            <a:spLocks noGrp="1"/>
          </p:cNvSpPr>
          <p:nvPr>
            <p:ph type="title"/>
          </p:nvPr>
        </p:nvSpPr>
        <p:spPr/>
        <p:txBody>
          <a:bodyPr/>
          <a:lstStyle/>
          <a:p>
            <a:r>
              <a:rPr kumimoji="1" lang="ja-JP" altLang="en-US" dirty="0"/>
              <a:t>発表内容</a:t>
            </a:r>
          </a:p>
        </p:txBody>
      </p:sp>
      <p:sp>
        <p:nvSpPr>
          <p:cNvPr id="3" name="コンテンツ プレースホルダー 2">
            <a:extLst>
              <a:ext uri="{FF2B5EF4-FFF2-40B4-BE49-F238E27FC236}">
                <a16:creationId xmlns:a16="http://schemas.microsoft.com/office/drawing/2014/main" id="{4F549E0F-373C-4580-A608-132455BB8E5C}"/>
              </a:ext>
            </a:extLst>
          </p:cNvPr>
          <p:cNvSpPr>
            <a:spLocks noGrp="1"/>
          </p:cNvSpPr>
          <p:nvPr>
            <p:ph idx="1"/>
          </p:nvPr>
        </p:nvSpPr>
        <p:spPr/>
        <p:txBody>
          <a:bodyPr/>
          <a:lstStyle/>
          <a:p>
            <a:pPr marL="514350" indent="-514350">
              <a:buFont typeface="+mj-lt"/>
              <a:buAutoNum type="arabicPeriod"/>
            </a:pPr>
            <a:r>
              <a:rPr lang="ja-JP" altLang="en-US" dirty="0"/>
              <a:t>研究背景</a:t>
            </a:r>
            <a:endParaRPr lang="en-US" altLang="ja-JP" dirty="0"/>
          </a:p>
          <a:p>
            <a:pPr marL="514350" indent="-514350">
              <a:buFont typeface="+mj-lt"/>
              <a:buAutoNum type="arabicPeriod"/>
            </a:pPr>
            <a:r>
              <a:rPr kumimoji="1" lang="ja-JP" altLang="en-US" dirty="0"/>
              <a:t>研究内容</a:t>
            </a:r>
            <a:endParaRPr kumimoji="1" lang="en-US" altLang="ja-JP" dirty="0"/>
          </a:p>
          <a:p>
            <a:pPr marL="514350" indent="-514350">
              <a:buFont typeface="+mj-lt"/>
              <a:buAutoNum type="arabicPeriod"/>
            </a:pPr>
            <a:r>
              <a:rPr kumimoji="1" lang="ja-JP" altLang="en-US" dirty="0"/>
              <a:t>先行研究</a:t>
            </a:r>
            <a:endParaRPr kumimoji="1" lang="en-US" altLang="ja-JP" dirty="0"/>
          </a:p>
          <a:p>
            <a:pPr marL="514350" indent="-514350">
              <a:buFont typeface="+mj-lt"/>
              <a:buAutoNum type="arabicPeriod"/>
            </a:pPr>
            <a:r>
              <a:rPr kumimoji="1" lang="ja-JP" altLang="en-US" dirty="0"/>
              <a:t>本研究との比較</a:t>
            </a:r>
            <a:endParaRPr kumimoji="1" lang="en-US" altLang="ja-JP" dirty="0"/>
          </a:p>
          <a:p>
            <a:pPr marL="514350" indent="-514350">
              <a:buFont typeface="+mj-lt"/>
              <a:buAutoNum type="arabicPeriod"/>
            </a:pPr>
            <a:r>
              <a:rPr lang="ja-JP" altLang="en-US" dirty="0"/>
              <a:t>実験内容</a:t>
            </a:r>
            <a:endParaRPr lang="en-US" altLang="ja-JP" dirty="0"/>
          </a:p>
          <a:p>
            <a:pPr marL="514350" indent="-514350">
              <a:buFont typeface="+mj-lt"/>
              <a:buAutoNum type="arabicPeriod"/>
            </a:pPr>
            <a:r>
              <a:rPr kumimoji="1" lang="ja-JP" altLang="en-US" dirty="0"/>
              <a:t>実験結果</a:t>
            </a:r>
            <a:endParaRPr kumimoji="1" lang="en-US" altLang="ja-JP" dirty="0"/>
          </a:p>
          <a:p>
            <a:pPr marL="514350" indent="-514350">
              <a:buFont typeface="+mj-lt"/>
              <a:buAutoNum type="arabicPeriod"/>
            </a:pPr>
            <a:r>
              <a:rPr lang="ja-JP" altLang="en-US" dirty="0"/>
              <a:t>今後の展望</a:t>
            </a:r>
            <a:endParaRPr kumimoji="1" lang="ja-JP" altLang="en-US" dirty="0"/>
          </a:p>
        </p:txBody>
      </p:sp>
      <p:sp>
        <p:nvSpPr>
          <p:cNvPr id="4" name="スライド番号プレースホルダー 3">
            <a:extLst>
              <a:ext uri="{FF2B5EF4-FFF2-40B4-BE49-F238E27FC236}">
                <a16:creationId xmlns:a16="http://schemas.microsoft.com/office/drawing/2014/main" id="{5253CDEC-8EF8-4130-86BF-A585053BCEBA}"/>
              </a:ext>
            </a:extLst>
          </p:cNvPr>
          <p:cNvSpPr>
            <a:spLocks noGrp="1"/>
          </p:cNvSpPr>
          <p:nvPr>
            <p:ph type="sldNum" sz="quarter" idx="12"/>
          </p:nvPr>
        </p:nvSpPr>
        <p:spPr/>
        <p:txBody>
          <a:bodyPr/>
          <a:lstStyle/>
          <a:p>
            <a:fld id="{4611F9C2-6641-4325-A1B0-8726CAAFC082}" type="slidenum">
              <a:rPr kumimoji="1" lang="ja-JP" altLang="en-US" smtClean="0"/>
              <a:pPr/>
              <a:t>66</a:t>
            </a:fld>
            <a:endParaRPr kumimoji="1" lang="ja-JP" altLang="en-US" dirty="0"/>
          </a:p>
        </p:txBody>
      </p:sp>
    </p:spTree>
    <p:extLst>
      <p:ext uri="{BB962C8B-B14F-4D97-AF65-F5344CB8AC3E}">
        <p14:creationId xmlns:p14="http://schemas.microsoft.com/office/powerpoint/2010/main" val="426911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先行研究：</a:t>
            </a:r>
            <a:r>
              <a:rPr lang="en-US" altLang="ja-JP" dirty="0"/>
              <a:t>LED</a:t>
            </a:r>
            <a:r>
              <a:rPr lang="ja-JP" altLang="en-US" dirty="0"/>
              <a:t>アレイ捕捉プログラム</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42" name="テキスト ボックス 41">
            <a:extLst>
              <a:ext uri="{FF2B5EF4-FFF2-40B4-BE49-F238E27FC236}">
                <a16:creationId xmlns:a16="http://schemas.microsoft.com/office/drawing/2014/main" id="{C7C14625-D023-4043-B6DD-6EF4EC2C12AB}"/>
              </a:ext>
            </a:extLst>
          </p:cNvPr>
          <p:cNvSpPr txBox="1"/>
          <p:nvPr/>
        </p:nvSpPr>
        <p:spPr>
          <a:xfrm>
            <a:off x="628650" y="5715298"/>
            <a:ext cx="7886700" cy="923330"/>
          </a:xfrm>
          <a:prstGeom prst="rect">
            <a:avLst/>
          </a:prstGeom>
          <a:noFill/>
        </p:spPr>
        <p:txBody>
          <a:bodyPr wrap="square" rtlCol="0">
            <a:spAutoFit/>
          </a:bodyPr>
          <a:lstStyle/>
          <a:p>
            <a:pPr marL="0" indent="0">
              <a:buNone/>
            </a:pPr>
            <a:r>
              <a:rPr kumimoji="1" lang="en-US" altLang="ja-JP" sz="1800" dirty="0"/>
              <a:t>[1]</a:t>
            </a:r>
            <a:r>
              <a:rPr lang="ja-JP" altLang="en-US" sz="1800" dirty="0"/>
              <a:t> </a:t>
            </a:r>
            <a:endParaRPr lang="en-US" altLang="ja-JP" sz="1800" dirty="0"/>
          </a:p>
          <a:p>
            <a:pPr marL="0" indent="0">
              <a:buNone/>
            </a:pPr>
            <a:r>
              <a:rPr lang="ja-JP" altLang="en-US" sz="1800" dirty="0"/>
              <a:t>「</a:t>
            </a:r>
            <a:r>
              <a:rPr kumimoji="1" lang="ja-JP" altLang="en-US" sz="1800" dirty="0"/>
              <a:t>路車間可視光通信のための時間及び空間方向の勾配値を特徴量とした</a:t>
            </a:r>
            <a:r>
              <a:rPr kumimoji="1" lang="en-US" altLang="ja-JP" sz="1800" dirty="0"/>
              <a:t>LED</a:t>
            </a:r>
            <a:r>
              <a:rPr kumimoji="1" lang="ja-JP" altLang="en-US" sz="1800" dirty="0"/>
              <a:t>アレイ捕捉手法」，臼井俊亮，修士論文，</a:t>
            </a:r>
            <a:r>
              <a:rPr kumimoji="1" lang="en-US" altLang="ja-JP" sz="1800" dirty="0"/>
              <a:t>(2014)</a:t>
            </a:r>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先行研究</a:t>
            </a:r>
            <a:r>
              <a:rPr kumimoji="1" lang="en-US" altLang="ja-JP" baseline="30000" dirty="0"/>
              <a:t>[1]</a:t>
            </a:r>
            <a:r>
              <a:rPr lang="ja-JP" altLang="en-US" dirty="0"/>
              <a:t>のプログラムは以下の特徴量に着目している</a:t>
            </a:r>
            <a:endParaRPr lang="en-US" altLang="ja-JP" dirty="0"/>
          </a:p>
          <a:p>
            <a:pPr lvl="1"/>
            <a:r>
              <a:rPr lang="ja-JP" altLang="en-US" b="1" dirty="0"/>
              <a:t>空間勾配</a:t>
            </a:r>
            <a:r>
              <a:rPr lang="ja-JP" altLang="en-US" sz="1600" dirty="0"/>
              <a:t>（単一画像の輝度値勾配）</a:t>
            </a:r>
            <a:endParaRPr lang="en-US" altLang="ja-JP" sz="1600" dirty="0"/>
          </a:p>
          <a:p>
            <a:pPr lvl="2"/>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2"/>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2"/>
            <a:endParaRPr lang="en-US" altLang="ja-JP" dirty="0"/>
          </a:p>
          <a:p>
            <a:pPr lvl="1"/>
            <a:r>
              <a:rPr lang="ja-JP" altLang="en-US" b="1" dirty="0"/>
              <a:t>時間勾配</a:t>
            </a:r>
            <a:r>
              <a:rPr lang="ja-JP" altLang="en-US" sz="1600" dirty="0"/>
              <a:t>（連続画像の輝度値変化）</a:t>
            </a:r>
            <a:endParaRPr lang="en-US" altLang="ja-JP" sz="1600" dirty="0"/>
          </a:p>
          <a:p>
            <a:pPr lvl="2"/>
            <a:r>
              <a:rPr kumimoji="1" lang="ja-JP" altLang="en-US" dirty="0"/>
              <a:t>撮影した連続画像の輝度値変化を測定する</a:t>
            </a:r>
            <a:endParaRPr kumimoji="1" lang="en-US" altLang="ja-JP" dirty="0"/>
          </a:p>
          <a:p>
            <a:pPr lvl="2"/>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1275277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lang="ja-JP" altLang="en-US" dirty="0"/>
              <a:t>先行研究：</a:t>
            </a:r>
            <a:r>
              <a:rPr kumimoji="1" lang="ja-JP" altLang="en-US" dirty="0"/>
              <a:t>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dirty="0">
                <a:latin typeface="Arial" panose="020B0604020202020204" pitchFamily="34" charset="0"/>
                <a:sym typeface="Georgia" panose="02040502050405020303" pitchFamily="18" charset="0"/>
              </a:rPr>
              <a:t>x</a:t>
            </a:r>
            <a:endParaRPr kumimoji="0" lang="en-US" altLang="ja-JP" sz="2400" dirty="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6953243" y="4589654"/>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36" name="テキスト ボックス 35">
            <a:extLst>
              <a:ext uri="{FF2B5EF4-FFF2-40B4-BE49-F238E27FC236}">
                <a16:creationId xmlns:a16="http://schemas.microsoft.com/office/drawing/2014/main" id="{92A25EDF-CD6B-4FE8-94A0-A1E00B97E3F3}"/>
              </a:ext>
            </a:extLst>
          </p:cNvPr>
          <p:cNvSpPr txBox="1"/>
          <p:nvPr/>
        </p:nvSpPr>
        <p:spPr>
          <a:xfrm>
            <a:off x="5486393" y="323058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6969956" y="4665094"/>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
        <p:nvSpPr>
          <p:cNvPr id="38" name="正方形/長方形 37">
            <a:extLst>
              <a:ext uri="{FF2B5EF4-FFF2-40B4-BE49-F238E27FC236}">
                <a16:creationId xmlns:a16="http://schemas.microsoft.com/office/drawing/2014/main" id="{0E538499-2F09-4AD9-A831-71F023A4D501}"/>
              </a:ext>
            </a:extLst>
          </p:cNvPr>
          <p:cNvSpPr/>
          <p:nvPr/>
        </p:nvSpPr>
        <p:spPr>
          <a:xfrm>
            <a:off x="6543609" y="3288945"/>
            <a:ext cx="157985" cy="182959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6405764" y="3372284"/>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5777114" y="401945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spTree>
    <p:extLst>
      <p:ext uri="{BB962C8B-B14F-4D97-AF65-F5344CB8AC3E}">
        <p14:creationId xmlns:p14="http://schemas.microsoft.com/office/powerpoint/2010/main" val="337552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1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animBg="1"/>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a:t>
            </a:r>
            <a:r>
              <a:rPr kumimoji="1" lang="en-US" altLang="ja-JP" dirty="0"/>
              <a:t>LED</a:t>
            </a:r>
            <a:r>
              <a:rPr kumimoji="1" lang="ja-JP" altLang="en-US" dirty="0"/>
              <a:t>アレイ捕捉結果</a:t>
            </a:r>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r>
              <a:rPr lang="en-US" altLang="ja-JP" dirty="0"/>
              <a:t>LED</a:t>
            </a:r>
            <a:r>
              <a:rPr lang="ja-JP" altLang="en-US" dirty="0"/>
              <a:t>と背景の空間勾配</a:t>
            </a:r>
            <a:r>
              <a:rPr lang="en-US" altLang="ja-JP" dirty="0"/>
              <a:t>-</a:t>
            </a:r>
            <a:r>
              <a:rPr lang="ja-JP" altLang="en-US" dirty="0"/>
              <a:t>時間勾配をプロットし，　　　　　　散布図から閾値を求め、判別を行った</a:t>
            </a:r>
            <a:endParaRPr lang="en-US" altLang="ja-JP" dirty="0"/>
          </a:p>
          <a:p>
            <a:pPr marL="0" indent="0">
              <a:buNone/>
            </a:pPr>
            <a:r>
              <a:rPr kumimoji="1" lang="ja-JP" altLang="en-US" dirty="0"/>
              <a:t>⇒捕捉率</a:t>
            </a:r>
            <a:r>
              <a:rPr kumimoji="1" lang="en-US" altLang="ja-JP" dirty="0"/>
              <a:t>100%</a:t>
            </a:r>
            <a:r>
              <a:rPr kumimoji="1" lang="ja-JP" altLang="en-US" dirty="0"/>
              <a:t>を達成</a:t>
            </a:r>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254085" y="3661396"/>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15134</TotalTime>
  <Words>2540</Words>
  <Application>Microsoft Office PowerPoint</Application>
  <PresentationFormat>画面に合わせる (4:3)</PresentationFormat>
  <Paragraphs>533</Paragraphs>
  <Slides>66</Slides>
  <Notes>4</Notes>
  <HiddenSlides>41</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66</vt:i4>
      </vt:variant>
    </vt:vector>
  </HeadingPairs>
  <TitlesOfParts>
    <vt:vector size="75" baseType="lpstr">
      <vt:lpstr>游ゴシック</vt:lpstr>
      <vt:lpstr>Arial</vt:lpstr>
      <vt:lpstr>Arial</vt:lpstr>
      <vt:lpstr>Calibri</vt:lpstr>
      <vt:lpstr>Calibri Light</vt:lpstr>
      <vt:lpstr>Segoe UI</vt:lpstr>
      <vt:lpstr>Verdana</vt:lpstr>
      <vt:lpstr>Wingdings</vt:lpstr>
      <vt:lpstr>Office テーマ</vt:lpstr>
      <vt:lpstr>移動する送信光源を追尾する アルゴリズムの構築と実験</vt:lpstr>
      <vt:lpstr>車車間・路車間通信のための可視光通信</vt:lpstr>
      <vt:lpstr>ITS可視光通信の研究動向</vt:lpstr>
      <vt:lpstr>研究目的と内容</vt:lpstr>
      <vt:lpstr>研究目的と内容</vt:lpstr>
      <vt:lpstr>可視光通信のシステムモデル</vt:lpstr>
      <vt:lpstr>先行研究：LEDアレイ捕捉プログラム</vt:lpstr>
      <vt:lpstr>先行研究：特徴量の調査</vt:lpstr>
      <vt:lpstr>先行研究：LEDアレイ捕捉結果</vt:lpstr>
      <vt:lpstr>先行研究と本研究との差異</vt:lpstr>
      <vt:lpstr>実験内容</vt:lpstr>
      <vt:lpstr>実験風景</vt:lpstr>
      <vt:lpstr>得られた時空間断面画像</vt:lpstr>
      <vt:lpstr>LED及び背景の時間-空間勾配散布図</vt:lpstr>
      <vt:lpstr>LED捕捉結果の例</vt:lpstr>
      <vt:lpstr>LED捕捉成功率</vt:lpstr>
      <vt:lpstr>まとめと今後の展開</vt:lpstr>
      <vt:lpstr>全体のまとめ</vt:lpstr>
      <vt:lpstr>ご清聴ありがとうございました</vt:lpstr>
      <vt:lpstr>捕捉スライド</vt:lpstr>
      <vt:lpstr>LED及び背景の時間-空間勾配散布図の作成</vt:lpstr>
      <vt:lpstr>格子状信号が捕捉できなかった原因</vt:lpstr>
      <vt:lpstr>LED捕捉成功率と平均フレーム数の関係</vt:lpstr>
      <vt:lpstr>今後の展開</vt:lpstr>
      <vt:lpstr>時空間勾配の導出</vt:lpstr>
      <vt:lpstr>実験結果ー撮影画像</vt:lpstr>
      <vt:lpstr>時空間断面画像の導出</vt:lpstr>
      <vt:lpstr>空間-時間勾配散布図</vt:lpstr>
      <vt:lpstr>実験結果</vt:lpstr>
      <vt:lpstr>LED位置の補正結果</vt:lpstr>
      <vt:lpstr>LED位置の補正結果</vt:lpstr>
      <vt:lpstr>Cross array</vt:lpstr>
      <vt:lpstr>Horizontal array</vt:lpstr>
      <vt:lpstr>Vertical array</vt:lpstr>
      <vt:lpstr>LED捕捉結果-横縞</vt:lpstr>
      <vt:lpstr>LED捕捉結果-縦縞</vt:lpstr>
      <vt:lpstr>Acquisition success rate</vt:lpstr>
      <vt:lpstr>Problem of Visible Light Communication</vt:lpstr>
      <vt:lpstr>Experiment</vt:lpstr>
      <vt:lpstr>Experiment</vt:lpstr>
      <vt:lpstr>Lighting Patterns</vt:lpstr>
      <vt:lpstr>Lighting Patterns</vt:lpstr>
      <vt:lpstr>Lighting Patterns 名前を考える！</vt:lpstr>
      <vt:lpstr>Detection Algorithm</vt:lpstr>
      <vt:lpstr>Prior research</vt:lpstr>
      <vt:lpstr>Spatial-temporal cross-section image</vt:lpstr>
      <vt:lpstr>Plots of Spatial-temporal gradient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Thank you for listening</vt:lpstr>
      <vt:lpstr>以下 編集用スライド</vt:lpstr>
      <vt:lpstr>PowerPoint プレゼンテーション</vt:lpstr>
      <vt:lpstr>PowerPoint プレゼンテーション</vt:lpstr>
      <vt:lpstr>PowerPoint プレゼンテーション</vt:lpstr>
      <vt:lpstr>Lighting Patterns</vt:lpstr>
      <vt:lpstr>PowerPoint プレゼンテーション</vt:lpstr>
      <vt:lpstr>Lighting Patterns</vt:lpstr>
      <vt:lpstr>PowerPoint プレゼンテーション</vt:lpstr>
      <vt:lpstr>Introduction</vt:lpstr>
      <vt:lpstr>Experiment results</vt:lpstr>
      <vt:lpstr>Conclusion</vt:lpstr>
      <vt:lpstr>発表内容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43</cp:revision>
  <dcterms:created xsi:type="dcterms:W3CDTF">2021-06-04T04:13:52Z</dcterms:created>
  <dcterms:modified xsi:type="dcterms:W3CDTF">2021-11-16T08:56:44Z</dcterms:modified>
</cp:coreProperties>
</file>